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58" r:id="rId3"/>
    <p:sldId id="308" r:id="rId4"/>
    <p:sldId id="311" r:id="rId5"/>
    <p:sldId id="303" r:id="rId6"/>
    <p:sldId id="309" r:id="rId7"/>
    <p:sldId id="304" r:id="rId8"/>
    <p:sldId id="312" r:id="rId9"/>
    <p:sldId id="305" r:id="rId10"/>
    <p:sldId id="310" r:id="rId11"/>
    <p:sldId id="302" r:id="rId12"/>
  </p:sldIdLst>
  <p:sldSz cx="12192000" cy="6858000"/>
  <p:notesSz cx="9926638" cy="67976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0AA"/>
    <a:srgbClr val="2A249C"/>
    <a:srgbClr val="4C4A76"/>
    <a:srgbClr val="3366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599" autoAdjust="0"/>
  </p:normalViewPr>
  <p:slideViewPr>
    <p:cSldViewPr snapToGrid="0">
      <p:cViewPr varScale="1">
        <p:scale>
          <a:sx n="69" d="100"/>
          <a:sy n="69" d="100"/>
        </p:scale>
        <p:origin x="3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10"/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1454150" y="5211763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>
          <a:xfrm>
            <a:off x="8607425" y="5211763"/>
            <a:ext cx="2111375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EA61B26-AD6C-462C-A568-98C62ACF4D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8867A-3CDC-47CB-BD38-8374E530BDFE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FD511-85E6-41AF-A0A9-CF06DAB08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0C47-1F61-49A4-9299-5E903241247C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1523E-D229-45ED-8A50-01FE91CCD7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CA47D-1AE2-44D0-9B19-F46FF4278407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208B5-7C2F-4F7F-BB12-13528F9130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23"/>
          <p:cNvSpPr/>
          <p:nvPr/>
        </p:nvSpPr>
        <p:spPr>
          <a:xfrm>
            <a:off x="1447800" y="1411288"/>
            <a:ext cx="92964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29"/>
          <p:cNvSpPr/>
          <p:nvPr/>
        </p:nvSpPr>
        <p:spPr>
          <a:xfrm>
            <a:off x="5135563" y="1268413"/>
            <a:ext cx="1920875" cy="730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5249863" y="1268413"/>
            <a:ext cx="1692275" cy="644525"/>
            <a:chOff x="5318306" y="1386268"/>
            <a:chExt cx="1567331" cy="645295"/>
          </a:xfrm>
        </p:grpSpPr>
        <p:cxnSp>
          <p:nvCxnSpPr>
            <p:cNvPr id="9" name="Straight Connector 31"/>
            <p:cNvCxnSpPr/>
            <p:nvPr/>
          </p:nvCxnSpPr>
          <p:spPr>
            <a:xfrm>
              <a:off x="5318306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2"/>
            <p:cNvCxnSpPr/>
            <p:nvPr/>
          </p:nvCxnSpPr>
          <p:spPr>
            <a:xfrm>
              <a:off x="6885637" y="1386268"/>
              <a:ext cx="0" cy="640526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300" y="1344613"/>
            <a:ext cx="1555750" cy="530225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B243DEA-6E8F-4896-B4ED-0662C6BF168E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4150" y="5211763"/>
            <a:ext cx="5907088" cy="2286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250" y="5211763"/>
            <a:ext cx="2112963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1581B-F845-44A9-A204-6492824FC4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33425-0E58-43C2-A5C7-55CCBF9CF5A8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58636-7D30-4923-BDBD-A54F8C3029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A1EDB-2FF3-43C3-B229-E0870CF358C3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9867E-8F07-416B-BFA9-DB10AA4C04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A102-F7B2-483B-84B9-040789CC2237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28D6-1792-4F7E-9436-5F7CFC8C0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D829-47F6-42C7-A042-7588B33890A4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0A01D-A696-441E-A862-7F1A151C6F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/>
          <p:nvPr/>
        </p:nvSpPr>
        <p:spPr>
          <a:xfrm>
            <a:off x="246063" y="238125"/>
            <a:ext cx="8531225" cy="6381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4"/>
          <p:cNvSpPr/>
          <p:nvPr/>
        </p:nvSpPr>
        <p:spPr>
          <a:xfrm>
            <a:off x="9020175" y="238125"/>
            <a:ext cx="2925763" cy="638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1"/>
          <p:cNvSpPr/>
          <p:nvPr/>
        </p:nvSpPr>
        <p:spPr>
          <a:xfrm>
            <a:off x="9158288" y="374650"/>
            <a:ext cx="2651125" cy="610870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ED5DA-EC0F-41BC-985A-467A02332132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363" y="6223000"/>
            <a:ext cx="1463675" cy="274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DBDA1A-D694-4DF8-86CE-1078191673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/>
          <p:nvPr/>
        </p:nvSpPr>
        <p:spPr>
          <a:xfrm>
            <a:off x="9020175" y="238125"/>
            <a:ext cx="2925763" cy="638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9"/>
          <p:cNvSpPr/>
          <p:nvPr/>
        </p:nvSpPr>
        <p:spPr>
          <a:xfrm>
            <a:off x="9158288" y="374650"/>
            <a:ext cx="2651125" cy="610870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EA613087-45CF-4699-BD94-C3B4FBD95B3E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538" y="6227763"/>
            <a:ext cx="1463675" cy="2730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7A716ED-E6C0-47F7-8A06-FD5611A03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642938"/>
            <a:ext cx="10058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6800" y="2103438"/>
            <a:ext cx="10058400" cy="393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638" y="6307138"/>
            <a:ext cx="274320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783A4-7263-413B-A072-3C2318F1932E}" type="datetimeFigureOut">
              <a:rPr lang="it-IT"/>
              <a:pPr>
                <a:defRPr/>
              </a:pPr>
              <a:t>20/06/2023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325" y="6307138"/>
            <a:ext cx="5213350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563" y="6307138"/>
            <a:ext cx="1463675" cy="274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6E9E43-5D0B-4687-9083-FDAC0F6F93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4" r:id="rId2"/>
    <p:sldLayoutId id="2147483866" r:id="rId3"/>
    <p:sldLayoutId id="2147483863" r:id="rId4"/>
    <p:sldLayoutId id="2147483862" r:id="rId5"/>
    <p:sldLayoutId id="2147483861" r:id="rId6"/>
    <p:sldLayoutId id="2147483860" r:id="rId7"/>
    <p:sldLayoutId id="2147483867" r:id="rId8"/>
    <p:sldLayoutId id="2147483868" r:id="rId9"/>
    <p:sldLayoutId id="2147483859" r:id="rId10"/>
    <p:sldLayoutId id="214748385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dirty="0">
          <a:solidFill>
            <a:srgbClr val="262626"/>
          </a:solidFill>
          <a:latin typeface="+mj-lt"/>
          <a:ea typeface="+mn-ea"/>
          <a:cs typeface="+mn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rgbClr val="262626"/>
          </a:solidFill>
          <a:latin typeface="Century Gothic" pitchFamily="34" charset="0"/>
        </a:defRPr>
      </a:lvl9pPr>
    </p:titleStyle>
    <p:bodyStyle>
      <a:lvl1pPr marL="182563" indent="-182563" algn="l" rtl="0" eaLnBrk="0" fontAlgn="base" hangingPunct="0">
        <a:spcBef>
          <a:spcPts val="9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500"/>
        </a:spcBef>
        <a:spcAft>
          <a:spcPct val="0"/>
        </a:spcAft>
        <a:buClr>
          <a:srgbClr val="262626"/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ntonio.romano@unito.i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lfsag.unito@gmail.com" TargetMode="External"/><Relationship Id="rId4" Type="http://schemas.openxmlformats.org/officeDocument/2006/relationships/hyperlink" Target="https://www.lfsag.unito.i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wav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openxmlformats.org/officeDocument/2006/relationships/audio" Target="../media/media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62100" y="1905000"/>
            <a:ext cx="9067800" cy="1828800"/>
          </a:xfrm>
        </p:spPr>
        <p:txBody>
          <a:bodyPr/>
          <a:lstStyle/>
          <a:p>
            <a:pPr eaLnBrk="1" hangingPunct="1">
              <a:defRPr/>
            </a:pPr>
            <a:r>
              <a:rPr lang="it-IT" sz="4800" b="1" cap="none" dirty="0" err="1">
                <a:solidFill>
                  <a:srgbClr val="262626"/>
                </a:solidFill>
              </a:rPr>
              <a:t>World’s</a:t>
            </a:r>
            <a:r>
              <a:rPr lang="it-IT" sz="4800" b="1" cap="none" dirty="0">
                <a:solidFill>
                  <a:srgbClr val="262626"/>
                </a:solidFill>
              </a:rPr>
              <a:t> Languages </a:t>
            </a:r>
            <a:endParaRPr lang="it-IT" sz="4800" i="1" cap="none" dirty="0">
              <a:solidFill>
                <a:srgbClr val="262626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62100" y="3852333"/>
            <a:ext cx="9070975" cy="1519769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it-IT" sz="1800" dirty="0"/>
              <a:t>Antonio Romano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it-IT" sz="1800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it-IT" sz="1500" dirty="0"/>
              <a:t>LFSAG-Laboratorio di Fonetica Sperimentale «A. </a:t>
            </a:r>
            <a:r>
              <a:rPr lang="it-IT" sz="1500" dirty="0" err="1"/>
              <a:t>Genre</a:t>
            </a:r>
            <a:r>
              <a:rPr lang="it-IT" sz="1500" dirty="0"/>
              <a:t>»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it-IT" sz="1500" b="1" dirty="0"/>
              <a:t>General </a:t>
            </a:r>
            <a:r>
              <a:rPr lang="it-IT" sz="1500" b="1" dirty="0" err="1"/>
              <a:t>Linguistics</a:t>
            </a:r>
            <a:r>
              <a:rPr lang="it-IT" sz="1500" b="1" dirty="0"/>
              <a:t> </a:t>
            </a:r>
            <a:r>
              <a:rPr lang="it-IT" sz="1500" dirty="0"/>
              <a:t>(</a:t>
            </a:r>
            <a:r>
              <a:rPr lang="it-IT" sz="1500" i="1" dirty="0"/>
              <a:t>Foreign Languages </a:t>
            </a:r>
            <a:r>
              <a:rPr lang="it-IT" sz="1500" i="1" dirty="0" err="1"/>
              <a:t>Dept</a:t>
            </a:r>
            <a:r>
              <a:rPr lang="it-IT" sz="1500" i="1" dirty="0"/>
              <a:t>.</a:t>
            </a:r>
            <a:r>
              <a:rPr lang="it-IT" sz="1500" dirty="0"/>
              <a:t>), </a:t>
            </a:r>
            <a:r>
              <a:rPr lang="it-IT" sz="1500" b="1" dirty="0"/>
              <a:t>Speech Tech. </a:t>
            </a:r>
            <a:r>
              <a:rPr lang="it-IT" sz="1500" dirty="0"/>
              <a:t>(</a:t>
            </a:r>
            <a:r>
              <a:rPr lang="it-IT" sz="1500" i="1" dirty="0" err="1"/>
              <a:t>StudiUm</a:t>
            </a:r>
            <a:r>
              <a:rPr lang="it-IT" sz="1500" dirty="0"/>
              <a:t>), </a:t>
            </a:r>
            <a:br>
              <a:rPr lang="it-IT" sz="1500" dirty="0"/>
            </a:br>
            <a:r>
              <a:rPr lang="it-IT" sz="1500" b="1" dirty="0" err="1"/>
              <a:t>Glottology</a:t>
            </a:r>
            <a:r>
              <a:rPr lang="it-IT" sz="1500" dirty="0"/>
              <a:t> (</a:t>
            </a:r>
            <a:r>
              <a:rPr lang="it-IT" sz="1500" i="1" dirty="0"/>
              <a:t>Speech Therapy School</a:t>
            </a:r>
            <a:r>
              <a:rPr lang="it-IT" sz="1500" dirty="0"/>
              <a:t>) – Università di Torino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it-IT" sz="1400" dirty="0"/>
              <a:t>https://www.lfsag.unito.it/</a:t>
            </a:r>
          </a:p>
        </p:txBody>
      </p:sp>
      <p:pic>
        <p:nvPicPr>
          <p:cNvPr id="13315" name="Picture 5" descr="C:\Users\Utente\Downloads\logo_lfsa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050" y="85725"/>
            <a:ext cx="19685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AutoShape 11" descr="www.unito.it/sites/all/themes/bsunito/img/logo_new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18" name="AutoShape 13" descr="Mostra immagine originale"/>
          <p:cNvSpPr>
            <a:spLocks noChangeAspect="1" noChangeArrowheads="1"/>
          </p:cNvSpPr>
          <p:nvPr/>
        </p:nvSpPr>
        <p:spPr bwMode="auto">
          <a:xfrm>
            <a:off x="3257550" y="2347913"/>
            <a:ext cx="56769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3319" name="AutoShape 15" descr="Università di Torino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3320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2588" y="85725"/>
            <a:ext cx="2890837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ttotitolo 2"/>
          <p:cNvSpPr>
            <a:spLocks/>
          </p:cNvSpPr>
          <p:nvPr/>
        </p:nvSpPr>
        <p:spPr bwMode="auto">
          <a:xfrm>
            <a:off x="1016000" y="6167438"/>
            <a:ext cx="10303933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buClr>
                <a:srgbClr val="262626"/>
              </a:buClr>
              <a:buFont typeface="Garamond" pitchFamily="18" charset="0"/>
              <a:buNone/>
            </a:pP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Turin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20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June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2023 -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The Right to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: The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Experience for International Students </a:t>
            </a:r>
            <a:endParaRPr lang="it-IT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752475"/>
            <a:ext cx="7781445" cy="1131743"/>
          </a:xfrm>
        </p:spPr>
        <p:txBody>
          <a:bodyPr/>
          <a:lstStyle/>
          <a:p>
            <a:pPr eaLnBrk="1" hangingPunct="1"/>
            <a:r>
              <a:rPr lang="it-IT" sz="4400" b="1" dirty="0" err="1">
                <a:solidFill>
                  <a:srgbClr val="404040"/>
                </a:solidFill>
              </a:rPr>
              <a:t>Linguistics</a:t>
            </a:r>
            <a:r>
              <a:rPr lang="it-IT" sz="4400" b="1" dirty="0">
                <a:solidFill>
                  <a:srgbClr val="404040"/>
                </a:solidFill>
              </a:rPr>
              <a:t> and </a:t>
            </a:r>
            <a:r>
              <a:rPr lang="it-IT" sz="4400" b="1" i="1" dirty="0">
                <a:solidFill>
                  <a:srgbClr val="404040"/>
                </a:solidFill>
              </a:rPr>
              <a:t>social media</a:t>
            </a: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660775" y="1884218"/>
            <a:ext cx="7324725" cy="381649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2800" i="1" dirty="0">
                <a:latin typeface="Calibri" panose="020F0502020204030204" pitchFamily="34" charset="0"/>
                <a:cs typeface="Calibri" panose="020F0502020204030204" pitchFamily="34" charset="0"/>
              </a:rPr>
              <a:t>https://www.instagram.com/lfsag_ </a:t>
            </a:r>
          </a:p>
        </p:txBody>
      </p:sp>
      <p:pic>
        <p:nvPicPr>
          <p:cNvPr id="1028" name="Picture 4" descr="http://www.lfsag.unito.it/immagini/instagram.jpg">
            <a:extLst>
              <a:ext uri="{FF2B5EF4-FFF2-40B4-BE49-F238E27FC236}">
                <a16:creationId xmlns:a16="http://schemas.microsoft.com/office/drawing/2014/main" id="{26517133-FA0A-423E-979F-60278ECF4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494" y="1851529"/>
            <a:ext cx="7366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8BB3097-C209-4CB0-8080-E6CE339D8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88" y="3220804"/>
            <a:ext cx="7654095" cy="247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9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7657" name="Titolo 1"/>
          <p:cNvSpPr>
            <a:spLocks noGrp="1"/>
          </p:cNvSpPr>
          <p:nvPr>
            <p:ph type="title" idx="4294967295"/>
          </p:nvPr>
        </p:nvSpPr>
        <p:spPr>
          <a:xfrm>
            <a:off x="3844925" y="881063"/>
            <a:ext cx="7418388" cy="1517650"/>
          </a:xfrm>
        </p:spPr>
        <p:txBody>
          <a:bodyPr/>
          <a:lstStyle/>
          <a:p>
            <a:pPr eaLnBrk="1" hangingPunct="1"/>
            <a:r>
              <a:rPr lang="it-IT" b="1" dirty="0" err="1">
                <a:solidFill>
                  <a:srgbClr val="404040"/>
                </a:solidFill>
              </a:rPr>
              <a:t>Contacts</a:t>
            </a:r>
            <a:endParaRPr lang="it-IT" b="1" dirty="0">
              <a:solidFill>
                <a:srgbClr val="404040"/>
              </a:solidFill>
            </a:endParaRPr>
          </a:p>
        </p:txBody>
      </p:sp>
      <p:sp>
        <p:nvSpPr>
          <p:cNvPr id="27658" name="Segnaposto contenuto 2"/>
          <p:cNvSpPr>
            <a:spLocks noGrp="1"/>
          </p:cNvSpPr>
          <p:nvPr>
            <p:ph idx="4294967295"/>
          </p:nvPr>
        </p:nvSpPr>
        <p:spPr>
          <a:xfrm>
            <a:off x="3844925" y="2627313"/>
            <a:ext cx="7245350" cy="31305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s-ES" b="1" dirty="0"/>
              <a:t>Laboratorio di Fonetica Sperimentale “Arturo Genre”</a:t>
            </a:r>
          </a:p>
          <a:p>
            <a:pPr marL="0" indent="0" algn="ctr" eaLnBrk="1" hangingPunct="1">
              <a:buNone/>
            </a:pPr>
            <a:r>
              <a:rPr lang="es-ES" b="1" dirty="0"/>
              <a:t>Università degli Studi di Torino</a:t>
            </a:r>
          </a:p>
          <a:p>
            <a:pPr marL="0" indent="0" algn="ctr" eaLnBrk="1" hangingPunct="1">
              <a:buNone/>
            </a:pPr>
            <a:r>
              <a:rPr lang="es-ES" b="1" dirty="0"/>
              <a:t>Antonio Romano</a:t>
            </a:r>
          </a:p>
          <a:p>
            <a:pPr marL="0" indent="0" algn="ctr" eaLnBrk="1" hangingPunct="1">
              <a:buNone/>
            </a:pPr>
            <a:r>
              <a:rPr lang="es-ES" b="1" dirty="0">
                <a:hlinkClick r:id="rId3"/>
              </a:rPr>
              <a:t>antonio.romano@unito.it</a:t>
            </a:r>
            <a:endParaRPr lang="es-ES" b="1" dirty="0"/>
          </a:p>
          <a:p>
            <a:pPr marL="0" indent="0" algn="ctr" eaLnBrk="1" hangingPunct="1">
              <a:buNone/>
            </a:pPr>
            <a:r>
              <a:rPr lang="es-ES" b="1" dirty="0">
                <a:hlinkClick r:id="rId4"/>
              </a:rPr>
              <a:t>https://www.lfsag.unito.it</a:t>
            </a:r>
            <a:r>
              <a:rPr lang="es-ES" b="1" dirty="0"/>
              <a:t> - </a:t>
            </a:r>
            <a:r>
              <a:rPr lang="es-ES" b="1" dirty="0">
                <a:hlinkClick r:id="rId5"/>
              </a:rPr>
              <a:t>lfsag.unito</a:t>
            </a:r>
            <a:r>
              <a:rPr lang="it-IT" b="1" dirty="0">
                <a:hlinkClick r:id="rId5"/>
              </a:rPr>
              <a:t>@gmail.com</a:t>
            </a:r>
            <a:endParaRPr lang="it-IT" b="1" dirty="0"/>
          </a:p>
        </p:txBody>
      </p:sp>
      <p:pic>
        <p:nvPicPr>
          <p:cNvPr id="9" name="Picture 5" descr="C:\Users\Utente\Downloads\logo_lfsag.PNG">
            <a:extLst>
              <a:ext uri="{FF2B5EF4-FFF2-40B4-BE49-F238E27FC236}">
                <a16:creationId xmlns:a16="http://schemas.microsoft.com/office/drawing/2014/main" id="{3F3B752B-3868-400C-82F9-539A78B3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9677" y="4806985"/>
            <a:ext cx="19685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752475"/>
            <a:ext cx="7781445" cy="134461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b="1" dirty="0"/>
              <a:t>How many languages?</a:t>
            </a: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660775" y="2152650"/>
            <a:ext cx="7779858" cy="354806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4000" dirty="0"/>
              <a:t> Thousands of unwritten/ unrecognised languages</a:t>
            </a:r>
          </a:p>
          <a:p>
            <a:pPr eaLnBrk="1" hangingPunct="1">
              <a:spcBef>
                <a:spcPts val="600"/>
              </a:spcBef>
            </a:pPr>
            <a:r>
              <a:rPr lang="es-ES" sz="4000" dirty="0"/>
              <a:t> Thousands of sounds</a:t>
            </a:r>
          </a:p>
          <a:p>
            <a:pPr eaLnBrk="1" hangingPunct="1">
              <a:spcBef>
                <a:spcPts val="600"/>
              </a:spcBef>
            </a:pPr>
            <a:endParaRPr lang="es-ES" sz="800" dirty="0"/>
          </a:p>
          <a:p>
            <a:pPr eaLnBrk="1" hangingPunct="1">
              <a:spcBef>
                <a:spcPts val="600"/>
              </a:spcBef>
            </a:pPr>
            <a:r>
              <a:rPr lang="es-ES" sz="4000" dirty="0"/>
              <a:t> (The illusion of the alphabet </a:t>
            </a:r>
            <a:br>
              <a:rPr lang="es-ES" sz="4000" dirty="0"/>
            </a:br>
            <a:r>
              <a:rPr lang="es-ES" sz="4000" dirty="0"/>
              <a:t> and the writing systems)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F3E7AE-2239-4428-B0AB-B0BAE162E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7" y="2364928"/>
            <a:ext cx="1987654" cy="110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49F386-98A1-4692-A13B-4F1953406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0" y="457200"/>
            <a:ext cx="2691162" cy="180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بروجرام سهرة أم كلثوم Arabic Oum Kalthoum New release Songs Program 19 –  Braichposters">
            <a:extLst>
              <a:ext uri="{FF2B5EF4-FFF2-40B4-BE49-F238E27FC236}">
                <a16:creationId xmlns:a16="http://schemas.microsoft.com/office/drawing/2014/main" id="{C6B7C715-021A-4D03-AEA0-DD7EEEC8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24" y="4729084"/>
            <a:ext cx="1253787" cy="16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A14E9DA-E493-4AFC-930A-AC84E8060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82" y="4475747"/>
            <a:ext cx="1573383" cy="1925053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F2D5C88-B957-4B8E-A611-8DC5AA13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59" y="3576430"/>
            <a:ext cx="2024836" cy="10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371850" y="546735"/>
            <a:ext cx="8348028" cy="1344613"/>
          </a:xfrm>
        </p:spPr>
        <p:txBody>
          <a:bodyPr/>
          <a:lstStyle/>
          <a:p>
            <a:pPr eaLnBrk="1" hangingPunct="1"/>
            <a:r>
              <a:rPr lang="it-IT" sz="4000" b="1" dirty="0">
                <a:solidFill>
                  <a:srgbClr val="404040"/>
                </a:solidFill>
              </a:rPr>
              <a:t>The </a:t>
            </a:r>
            <a:r>
              <a:rPr lang="it-IT" sz="4000" b="1" dirty="0" err="1">
                <a:solidFill>
                  <a:srgbClr val="404040"/>
                </a:solidFill>
              </a:rPr>
              <a:t>interest</a:t>
            </a:r>
            <a:r>
              <a:rPr lang="it-IT" sz="4000" b="1" dirty="0">
                <a:solidFill>
                  <a:srgbClr val="404040"/>
                </a:solidFill>
              </a:rPr>
              <a:t> for spoken language</a:t>
            </a: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583360" y="1667847"/>
            <a:ext cx="7769225" cy="354806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3600" dirty="0"/>
              <a:t> Anthropology 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Communications (Tele-, </a:t>
            </a:r>
            <a:r>
              <a:rPr lang="es-ES" sz="3600" i="1" dirty="0"/>
              <a:t>social</a:t>
            </a:r>
            <a:r>
              <a:rPr lang="es-ES" sz="3600" dirty="0"/>
              <a:t>)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Technologies (</a:t>
            </a:r>
            <a:r>
              <a:rPr lang="es-ES" sz="3600" i="1" dirty="0"/>
              <a:t>TTS</a:t>
            </a:r>
            <a:r>
              <a:rPr lang="es-ES" sz="3600" dirty="0"/>
              <a:t>, </a:t>
            </a:r>
            <a:r>
              <a:rPr lang="es-ES" sz="3600" i="1" dirty="0"/>
              <a:t>ASR</a:t>
            </a:r>
            <a:r>
              <a:rPr lang="es-ES" sz="3600" dirty="0"/>
              <a:t>...)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Arts (Singing, Theater, Poetry...)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Phoniatrics – Audiology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Forensic Linguistics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Historical Linguistics – Philology...</a:t>
            </a:r>
          </a:p>
        </p:txBody>
      </p:sp>
      <p:pic>
        <p:nvPicPr>
          <p:cNvPr id="2050" name="Picture 2" descr="Ciencias del habla">
            <a:extLst>
              <a:ext uri="{FF2B5EF4-FFF2-40B4-BE49-F238E27FC236}">
                <a16:creationId xmlns:a16="http://schemas.microsoft.com/office/drawing/2014/main" id="{6D8296D8-DC63-44A3-A0F0-C4353CCE9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3" y="457200"/>
            <a:ext cx="2694833" cy="118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642B69-1EC4-40E6-A5E7-80295D8237FD}"/>
              </a:ext>
            </a:extLst>
          </p:cNvPr>
          <p:cNvSpPr txBox="1"/>
          <p:nvPr/>
        </p:nvSpPr>
        <p:spPr>
          <a:xfrm>
            <a:off x="242956" y="1588662"/>
            <a:ext cx="2809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highlight>
                  <a:srgbClr val="C0C0C0"/>
                </a:highlight>
                <a:latin typeface="+mj-lt"/>
              </a:rPr>
              <a:t>joaquimllisterri.cat</a:t>
            </a:r>
          </a:p>
          <a:p>
            <a:endParaRPr lang="it-IT" sz="1600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364688-464C-4E85-BCCA-A73084D5D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85" y="2049096"/>
            <a:ext cx="1965781" cy="180328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7A1E7C-B6E8-4070-ADCB-5E4BFB4FB0E2}"/>
              </a:ext>
            </a:extLst>
          </p:cNvPr>
          <p:cNvSpPr txBox="1"/>
          <p:nvPr/>
        </p:nvSpPr>
        <p:spPr>
          <a:xfrm>
            <a:off x="228038" y="3797019"/>
            <a:ext cx="2809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highlight>
                  <a:srgbClr val="C0C0C0"/>
                </a:highlight>
                <a:latin typeface="+mj-lt"/>
              </a:rPr>
              <a:t>www.lfsag.unito.it/ricerca/phonews/02/2_1.pdf</a:t>
            </a:r>
            <a:endParaRPr lang="it-IT" sz="1600" dirty="0">
              <a:highlight>
                <a:srgbClr val="C0C0C0"/>
              </a:highlight>
              <a:latin typeface="+mj-lt"/>
            </a:endParaRPr>
          </a:p>
        </p:txBody>
      </p:sp>
      <p:pic>
        <p:nvPicPr>
          <p:cNvPr id="2052" name="Picture 4" descr="https://www.lfsag.unito.it/materiale/materiale/SCHEMA_comunicaz_file/SCHEMA_COM_AR2016.gif">
            <a:extLst>
              <a:ext uri="{FF2B5EF4-FFF2-40B4-BE49-F238E27FC236}">
                <a16:creationId xmlns:a16="http://schemas.microsoft.com/office/drawing/2014/main" id="{3111B21C-0295-4F6B-9415-2DC7EB634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5" y="4393087"/>
            <a:ext cx="2834417" cy="20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830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623167"/>
            <a:ext cx="7781445" cy="134461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b="1" dirty="0"/>
              <a:t>Endangered languages</a:t>
            </a: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588774" y="2023342"/>
            <a:ext cx="7851859" cy="354806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3600" dirty="0"/>
              <a:t> Language diversity and variation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Ecology of languages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Linguistic rights </a:t>
            </a:r>
            <a:br>
              <a:rPr lang="es-ES" sz="3600" dirty="0"/>
            </a:br>
            <a:r>
              <a:rPr lang="es-ES" dirty="0"/>
              <a:t>  (</a:t>
            </a:r>
            <a:r>
              <a:rPr lang="es-ES" i="1" dirty="0"/>
              <a:t>Lois linguistiques</a:t>
            </a:r>
            <a:r>
              <a:rPr lang="es-ES" dirty="0"/>
              <a:t>: https://www.axl.cefan.ulaval.ca)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...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Minority languages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/>
              <a:t> Under-resourced languages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455DEB-D68B-44DF-94DF-078AD3B7C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75" y="474524"/>
            <a:ext cx="2971800" cy="9525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9E0A5EA-5962-460B-9744-AF69E30FF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75" y="1653309"/>
            <a:ext cx="2963907" cy="200515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472E95-32D1-4D41-9F7B-85EF48E53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67" y="3842739"/>
            <a:ext cx="2936089" cy="8907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99A144B-558C-4363-BBF7-EC4113778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67" y="4917778"/>
            <a:ext cx="2936089" cy="14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7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752476"/>
            <a:ext cx="7781445" cy="1133472"/>
          </a:xfrm>
        </p:spPr>
        <p:txBody>
          <a:bodyPr/>
          <a:lstStyle/>
          <a:p>
            <a:pPr eaLnBrk="1" hangingPunct="1"/>
            <a:r>
              <a:rPr lang="it-IT" sz="4400" b="1" dirty="0">
                <a:solidFill>
                  <a:srgbClr val="404040"/>
                </a:solidFill>
              </a:rPr>
              <a:t>Sound and Voice </a:t>
            </a:r>
            <a:r>
              <a:rPr lang="it-IT" sz="4400" b="1" dirty="0" err="1">
                <a:solidFill>
                  <a:srgbClr val="404040"/>
                </a:solidFill>
              </a:rPr>
              <a:t>archives</a:t>
            </a:r>
            <a:endParaRPr lang="it-IT" sz="4400" b="1" i="1" dirty="0">
              <a:solidFill>
                <a:srgbClr val="404040"/>
              </a:solidFill>
            </a:endParaRP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539067" y="2051050"/>
            <a:ext cx="7901566" cy="354806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2800" dirty="0"/>
              <a:t> WALS – World Atlas of Language Structures</a:t>
            </a:r>
          </a:p>
          <a:p>
            <a:pPr eaLnBrk="1" hangingPunct="1">
              <a:spcBef>
                <a:spcPts val="600"/>
              </a:spcBef>
            </a:pPr>
            <a:r>
              <a:rPr lang="es-ES" sz="2800" dirty="0"/>
              <a:t> Ethnologue</a:t>
            </a:r>
          </a:p>
          <a:p>
            <a:pPr eaLnBrk="1" hangingPunct="1">
              <a:spcBef>
                <a:spcPts val="600"/>
              </a:spcBef>
            </a:pPr>
            <a:r>
              <a:rPr lang="es-ES" sz="2800" dirty="0"/>
              <a:t> Glottolog / Pangloss</a:t>
            </a:r>
          </a:p>
          <a:p>
            <a:pPr eaLnBrk="1" hangingPunct="1">
              <a:spcBef>
                <a:spcPts val="600"/>
              </a:spcBef>
            </a:pPr>
            <a:r>
              <a:rPr lang="es-ES" sz="2800" dirty="0"/>
              <a:t> IPA Illustrations</a:t>
            </a:r>
          </a:p>
          <a:p>
            <a:pPr eaLnBrk="1" hangingPunct="1">
              <a:spcBef>
                <a:spcPts val="600"/>
              </a:spcBef>
            </a:pPr>
            <a:r>
              <a:rPr lang="es-ES" sz="2800" dirty="0"/>
              <a:t> Clarin network</a:t>
            </a:r>
          </a:p>
          <a:p>
            <a:pPr eaLnBrk="1" hangingPunct="1">
              <a:spcBef>
                <a:spcPts val="600"/>
              </a:spcBef>
            </a:pPr>
            <a:r>
              <a:rPr lang="es-ES" sz="2800" dirty="0">
                <a:latin typeface="+mj-lt"/>
                <a:cs typeface="Calibri" panose="020F0502020204030204" pitchFamily="34" charset="0"/>
              </a:rPr>
              <a:t> </a:t>
            </a:r>
            <a:r>
              <a:rPr lang="es-ES" sz="2800" i="1" dirty="0">
                <a:latin typeface="+mj-lt"/>
                <a:cs typeface="Calibri" panose="020F0502020204030204" pitchFamily="34" charset="0"/>
              </a:rPr>
              <a:t>LFSAG</a:t>
            </a:r>
            <a:r>
              <a:rPr lang="es-ES" sz="2800" dirty="0">
                <a:latin typeface="+mj-lt"/>
                <a:cs typeface="Calibri" panose="020F0502020204030204" pitchFamily="34" charset="0"/>
              </a:rPr>
              <a:t> Collection </a:t>
            </a:r>
            <a:r>
              <a:rPr lang="es-ES" sz="2800" dirty="0"/>
              <a:t>(languages and dialects)</a:t>
            </a:r>
          </a:p>
          <a:p>
            <a:pPr eaLnBrk="1" hangingPunct="1">
              <a:spcBef>
                <a:spcPts val="600"/>
              </a:spcBef>
            </a:pPr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800" i="1" dirty="0">
                <a:latin typeface="Calibri" panose="020F0502020204030204" pitchFamily="34" charset="0"/>
                <a:cs typeface="Calibri" panose="020F0502020204030204" pitchFamily="34" charset="0"/>
              </a:rPr>
              <a:t>https://www.lfsag.unito.it/ark/trm_map.html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C97EA1-D7F6-492C-9E2B-580015FC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74" y="450223"/>
            <a:ext cx="2621368" cy="18926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714757-B779-44F3-BD33-28513182A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64" y="2473451"/>
            <a:ext cx="2630311" cy="18926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8DE5569-4EB4-4BF9-AABA-9A9830A6E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74" y="4515094"/>
            <a:ext cx="2621368" cy="189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8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752476"/>
            <a:ext cx="7781445" cy="1133472"/>
          </a:xfrm>
        </p:spPr>
        <p:txBody>
          <a:bodyPr/>
          <a:lstStyle/>
          <a:p>
            <a:pPr algn="ctr" eaLnBrk="1" hangingPunct="1"/>
            <a:r>
              <a:rPr lang="it-IT" sz="4400" b="1" dirty="0">
                <a:solidFill>
                  <a:srgbClr val="404040"/>
                </a:solidFill>
              </a:rPr>
              <a:t>The </a:t>
            </a:r>
            <a:r>
              <a:rPr lang="it-IT" sz="4400" b="1" i="1" dirty="0">
                <a:solidFill>
                  <a:srgbClr val="404040"/>
                </a:solidFill>
              </a:rPr>
              <a:t>LFSAG sound </a:t>
            </a:r>
            <a:r>
              <a:rPr lang="it-IT" sz="4400" b="1" i="1" dirty="0" err="1">
                <a:solidFill>
                  <a:srgbClr val="404040"/>
                </a:solidFill>
              </a:rPr>
              <a:t>archive</a:t>
            </a:r>
            <a:br>
              <a:rPr lang="it-IT" sz="4400" b="1" i="1" dirty="0">
                <a:solidFill>
                  <a:srgbClr val="404040"/>
                </a:solidFill>
              </a:rPr>
            </a:br>
            <a:r>
              <a:rPr lang="it-IT" sz="3600" dirty="0">
                <a:solidFill>
                  <a:srgbClr val="404040"/>
                </a:solidFill>
              </a:rPr>
              <a:t>(</a:t>
            </a:r>
            <a:r>
              <a:rPr lang="es-ES" sz="3600" dirty="0"/>
              <a:t>650 samples)</a:t>
            </a:r>
            <a:endParaRPr lang="it-IT" sz="3600" dirty="0">
              <a:solidFill>
                <a:srgbClr val="404040"/>
              </a:solidFill>
            </a:endParaRP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660775" y="1953684"/>
            <a:ext cx="7429500" cy="3713166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2800" i="1" dirty="0">
                <a:latin typeface="Calibri" panose="020F0502020204030204" pitchFamily="34" charset="0"/>
                <a:cs typeface="Calibri" panose="020F0502020204030204" pitchFamily="34" charset="0"/>
              </a:rPr>
              <a:t>https://www.lfsag.unito.it/ark/trm_map.html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C97EA1-D7F6-492C-9E2B-580015FC31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74" y="450223"/>
            <a:ext cx="2621368" cy="18926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B714757-B779-44F3-BD33-28513182A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64" y="2473451"/>
            <a:ext cx="2630311" cy="189268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8DE5569-4EB4-4BF9-AABA-9A9830A6E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274" y="4515094"/>
            <a:ext cx="2621368" cy="189031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F759959-2B9D-443C-82A4-377E20378F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6013" y="2548472"/>
            <a:ext cx="4919199" cy="3373300"/>
          </a:xfrm>
          <a:prstGeom prst="rect">
            <a:avLst/>
          </a:prstGeom>
        </p:spPr>
      </p:pic>
      <p:pic>
        <p:nvPicPr>
          <p:cNvPr id="4" name="trm_itdia_fi_f_firenze_1">
            <a:hlinkClick r:id="" action="ppaction://media"/>
            <a:extLst>
              <a:ext uri="{FF2B5EF4-FFF2-40B4-BE49-F238E27FC236}">
                <a16:creationId xmlns:a16="http://schemas.microsoft.com/office/drawing/2014/main" id="{6288E6BA-DCAA-45ED-BA32-A4FB06DB4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2619" y="795432"/>
            <a:ext cx="609600" cy="609600"/>
          </a:xfrm>
          <a:prstGeom prst="rect">
            <a:avLst/>
          </a:prstGeom>
        </p:spPr>
      </p:pic>
      <p:pic>
        <p:nvPicPr>
          <p:cNvPr id="7" name="trm_gedeo_ethiopia_m_dilla">
            <a:hlinkClick r:id="" action="ppaction://media"/>
            <a:extLst>
              <a:ext uri="{FF2B5EF4-FFF2-40B4-BE49-F238E27FC236}">
                <a16:creationId xmlns:a16="http://schemas.microsoft.com/office/drawing/2014/main" id="{FA56759B-0D1B-43B9-9947-2E39BA9515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83266" y="1714893"/>
            <a:ext cx="609600" cy="609600"/>
          </a:xfrm>
          <a:prstGeom prst="rect">
            <a:avLst/>
          </a:prstGeom>
        </p:spPr>
      </p:pic>
      <p:pic>
        <p:nvPicPr>
          <p:cNvPr id="15" name="trm_gedeo_ethiopia_m_dilla">
            <a:hlinkClick r:id="" action="ppaction://media"/>
            <a:extLst>
              <a:ext uri="{FF2B5EF4-FFF2-40B4-BE49-F238E27FC236}">
                <a16:creationId xmlns:a16="http://schemas.microsoft.com/office/drawing/2014/main" id="{AED75B68-D12B-4861-95E4-B8FE29E5B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819" y="2979239"/>
            <a:ext cx="609600" cy="609600"/>
          </a:xfrm>
          <a:prstGeom prst="rect">
            <a:avLst/>
          </a:prstGeom>
        </p:spPr>
      </p:pic>
      <p:pic>
        <p:nvPicPr>
          <p:cNvPr id="16" name="trm_gedeo_ethiopia_m_dilla">
            <a:hlinkClick r:id="" action="ppaction://media"/>
            <a:extLst>
              <a:ext uri="{FF2B5EF4-FFF2-40B4-BE49-F238E27FC236}">
                <a16:creationId xmlns:a16="http://schemas.microsoft.com/office/drawing/2014/main" id="{ECBCDC6E-A59E-4378-A542-EEFD6E817D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1725" y="5243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4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752475"/>
            <a:ext cx="7781445" cy="1131743"/>
          </a:xfrm>
        </p:spPr>
        <p:txBody>
          <a:bodyPr/>
          <a:lstStyle/>
          <a:p>
            <a:pPr eaLnBrk="1" hangingPunct="1"/>
            <a:r>
              <a:rPr lang="it-IT" b="1" dirty="0" err="1">
                <a:solidFill>
                  <a:srgbClr val="404040"/>
                </a:solidFill>
              </a:rPr>
              <a:t>Experimental</a:t>
            </a:r>
            <a:r>
              <a:rPr lang="it-IT" b="1" dirty="0">
                <a:solidFill>
                  <a:srgbClr val="404040"/>
                </a:solidFill>
              </a:rPr>
              <a:t> Studies</a:t>
            </a: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510116" y="1884218"/>
            <a:ext cx="8061172" cy="4221307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3200" dirty="0">
                <a:latin typeface="Century Gothic" panose="020B0502020202020204" pitchFamily="34" charset="0"/>
                <a:cs typeface="Calibri" panose="020F0502020204030204" pitchFamily="34" charset="0"/>
              </a:rPr>
              <a:t>Different levels of analysis</a:t>
            </a:r>
          </a:p>
          <a:p>
            <a:pPr eaLnBrk="1" hangingPunct="1">
              <a:spcBef>
                <a:spcPts val="600"/>
              </a:spcBef>
            </a:pPr>
            <a:r>
              <a:rPr lang="es-ES" sz="3200" dirty="0">
                <a:latin typeface="Century Gothic" panose="020B0502020202020204" pitchFamily="34" charset="0"/>
                <a:cs typeface="Calibri" panose="020F0502020204030204" pitchFamily="34" charset="0"/>
              </a:rPr>
              <a:t> Different models </a:t>
            </a:r>
          </a:p>
          <a:p>
            <a:pPr eaLnBrk="1" hangingPunct="1">
              <a:spcBef>
                <a:spcPts val="600"/>
              </a:spcBef>
            </a:pPr>
            <a:r>
              <a:rPr lang="es-ES" sz="3200" dirty="0">
                <a:latin typeface="Century Gothic" panose="020B0502020202020204" pitchFamily="34" charset="0"/>
                <a:cs typeface="Calibri" panose="020F0502020204030204" pitchFamily="34" charset="0"/>
              </a:rPr>
              <a:t> Leipzig Glossing Rules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endParaRPr lang="es-ES" sz="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s-ES" dirty="0">
                <a:latin typeface="Century Gothic" panose="020B0502020202020204" pitchFamily="34" charset="0"/>
                <a:cs typeface="Calibri" panose="020F0502020204030204" pitchFamily="34" charset="0"/>
              </a:rPr>
              <a:t>Indonesian (Sneddon 1996:237)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s-ES" b="1" i="1" dirty="0">
                <a:latin typeface="Century Gothic" panose="020B0502020202020204" pitchFamily="34" charset="0"/>
                <a:cs typeface="Calibri" panose="020F0502020204030204" pitchFamily="34" charset="0"/>
              </a:rPr>
              <a:t>Mereka di Jakarta sekarang</a:t>
            </a:r>
            <a:r>
              <a:rPr lang="es-ES" b="1" dirty="0">
                <a:latin typeface="Century Gothic" panose="020B050202020202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s-ES" i="1" dirty="0">
                <a:latin typeface="Century Gothic" panose="020B0502020202020204" pitchFamily="34" charset="0"/>
                <a:cs typeface="Calibri" panose="020F0502020204030204" pitchFamily="34" charset="0"/>
              </a:rPr>
              <a:t>they in Jakarta now.</a:t>
            </a:r>
          </a:p>
          <a:p>
            <a:pPr marL="0" indent="0" algn="ctr" eaLnBrk="1" hangingPunct="1">
              <a:spcBef>
                <a:spcPts val="600"/>
              </a:spcBef>
              <a:buNone/>
            </a:pPr>
            <a:r>
              <a:rPr lang="es-ES" dirty="0">
                <a:latin typeface="Century Gothic" panose="020B0502020202020204" pitchFamily="34" charset="0"/>
                <a:cs typeface="Calibri" panose="020F0502020204030204" pitchFamily="34" charset="0"/>
              </a:rPr>
              <a:t>‘They are in Jakarta now.’</a:t>
            </a:r>
          </a:p>
          <a:p>
            <a:pPr eaLnBrk="1" hangingPunct="1">
              <a:spcBef>
                <a:spcPts val="600"/>
              </a:spcBef>
            </a:pPr>
            <a:r>
              <a:rPr lang="es-ES" sz="3600" dirty="0"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3200" dirty="0">
                <a:latin typeface="Century Gothic" panose="020B0502020202020204" pitchFamily="34" charset="0"/>
                <a:cs typeface="Calibri" panose="020F0502020204030204" pitchFamily="34" charset="0"/>
              </a:rPr>
              <a:t>E.A.G.L.E.S. </a:t>
            </a:r>
            <a:r>
              <a:rPr lang="en-US" sz="1400" dirty="0">
                <a:latin typeface="Century Gothic" panose="020B0502020202020204" pitchFamily="34" charset="0"/>
                <a:cs typeface="Calibri" panose="020F0502020204030204" pitchFamily="34" charset="0"/>
              </a:rPr>
              <a:t>(Expert Advisory Group on Language Engineering Standards)</a:t>
            </a:r>
            <a:endParaRPr lang="es-ES" sz="14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</a:pPr>
            <a:endParaRPr lang="es-ES" sz="2800" i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B4057CC-757E-4B2D-899A-FC75B7B1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15" y="464935"/>
            <a:ext cx="2511011" cy="4506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A543A3-5C10-4E35-A9C0-76E3FC4C8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06" y="2039300"/>
            <a:ext cx="2554120" cy="436150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9EF3F2F-07F9-4D3E-9756-BD938E855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39" y="976525"/>
            <a:ext cx="2536887" cy="100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3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752475"/>
            <a:ext cx="7781445" cy="1131743"/>
          </a:xfrm>
        </p:spPr>
        <p:txBody>
          <a:bodyPr/>
          <a:lstStyle/>
          <a:p>
            <a:pPr eaLnBrk="1" hangingPunct="1"/>
            <a:r>
              <a:rPr lang="it-IT" b="1" dirty="0" err="1">
                <a:solidFill>
                  <a:srgbClr val="404040"/>
                </a:solidFill>
              </a:rPr>
              <a:t>Experimental</a:t>
            </a:r>
            <a:r>
              <a:rPr lang="it-IT" b="1" dirty="0">
                <a:solidFill>
                  <a:srgbClr val="404040"/>
                </a:solidFill>
              </a:rPr>
              <a:t> Studies</a:t>
            </a: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660775" y="1884218"/>
            <a:ext cx="7429500" cy="381649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2800" dirty="0">
                <a:latin typeface="Century Gothic" panose="020B0502020202020204" pitchFamily="34" charset="0"/>
                <a:cs typeface="Calibri" panose="020F0502020204030204" pitchFamily="34" charset="0"/>
              </a:rPr>
              <a:t>Fiberoptic laryngoscopy</a:t>
            </a:r>
            <a:r>
              <a:rPr lang="es-ES" sz="2800" i="1" dirty="0">
                <a:latin typeface="Century Gothic" panose="020B0502020202020204" pitchFamily="34" charset="0"/>
                <a:cs typeface="Calibri" panose="020F0502020204030204" pitchFamily="34" charset="0"/>
              </a:rPr>
              <a:t>, EGG</a:t>
            </a:r>
            <a:endParaRPr lang="es-ES" sz="2800" dirty="0">
              <a:latin typeface="Century Gothic" panose="020B050202020202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es-ES" sz="2800" i="1" dirty="0">
                <a:latin typeface="Century Gothic" panose="020B0502020202020204" pitchFamily="34" charset="0"/>
                <a:cs typeface="Calibri" panose="020F0502020204030204" pitchFamily="34" charset="0"/>
              </a:rPr>
              <a:t>MRI, UTI, </a:t>
            </a:r>
            <a:r>
              <a:rPr lang="es-ES" sz="2800" dirty="0">
                <a:latin typeface="Century Gothic" panose="020B0502020202020204" pitchFamily="34" charset="0"/>
                <a:cs typeface="Calibri" panose="020F0502020204030204" pitchFamily="34" charset="0"/>
              </a:rPr>
              <a:t>Palatography</a:t>
            </a:r>
          </a:p>
          <a:p>
            <a:pPr eaLnBrk="1" hangingPunct="1">
              <a:spcBef>
                <a:spcPts val="600"/>
              </a:spcBef>
            </a:pPr>
            <a:r>
              <a:rPr lang="es-ES" sz="2800" i="1" dirty="0">
                <a:latin typeface="Calibri" panose="020F0502020204030204" pitchFamily="34" charset="0"/>
                <a:cs typeface="Calibri" panose="020F0502020204030204" pitchFamily="34" charset="0"/>
              </a:rPr>
              <a:t>https://www.lfsag.unito.it/mri/mris.html</a:t>
            </a:r>
          </a:p>
          <a:p>
            <a:pPr eaLnBrk="1" hangingPunct="1">
              <a:spcBef>
                <a:spcPts val="600"/>
              </a:spcBef>
            </a:pPr>
            <a:endParaRPr lang="es-E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245A4EE-1AD1-495E-A4A9-3287A04A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79" y="3580598"/>
            <a:ext cx="2793239" cy="282020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6C7D57D-0598-433C-8BA9-81CCA6317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26" y="457200"/>
            <a:ext cx="2841343" cy="281993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D2460F-11D7-459A-9EB3-DC76A1CC9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989" y="3749245"/>
            <a:ext cx="3616036" cy="20340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AAC6088-2072-4BD0-BC98-81E64EA1D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025" y="3743976"/>
            <a:ext cx="2037821" cy="20340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F5D0A8-75C1-496B-85AB-25406DA02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6793" y="3749245"/>
            <a:ext cx="1956762" cy="202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22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4" name="Rectangle 1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71850" y="622300"/>
            <a:ext cx="8199438" cy="561340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4346" name="Titolo 1"/>
          <p:cNvSpPr>
            <a:spLocks noGrp="1"/>
          </p:cNvSpPr>
          <p:nvPr>
            <p:ph type="title"/>
          </p:nvPr>
        </p:nvSpPr>
        <p:spPr>
          <a:xfrm>
            <a:off x="3659188" y="752475"/>
            <a:ext cx="7781445" cy="1131743"/>
          </a:xfrm>
        </p:spPr>
        <p:txBody>
          <a:bodyPr/>
          <a:lstStyle/>
          <a:p>
            <a:pPr eaLnBrk="1" hangingPunct="1"/>
            <a:r>
              <a:rPr lang="it-IT" b="1" dirty="0" err="1">
                <a:solidFill>
                  <a:srgbClr val="404040"/>
                </a:solidFill>
              </a:rPr>
              <a:t>Experimental</a:t>
            </a:r>
            <a:r>
              <a:rPr lang="it-IT" b="1" dirty="0">
                <a:solidFill>
                  <a:srgbClr val="404040"/>
                </a:solidFill>
              </a:rPr>
              <a:t> Studies</a:t>
            </a:r>
          </a:p>
        </p:txBody>
      </p:sp>
      <p:sp>
        <p:nvSpPr>
          <p:cNvPr id="14347" name="Segnaposto contenuto 2"/>
          <p:cNvSpPr>
            <a:spLocks noGrp="1"/>
          </p:cNvSpPr>
          <p:nvPr>
            <p:ph idx="1"/>
          </p:nvPr>
        </p:nvSpPr>
        <p:spPr>
          <a:xfrm>
            <a:off x="3660775" y="1884218"/>
            <a:ext cx="7429500" cy="381649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s-ES" sz="2400" i="1" dirty="0">
                <a:latin typeface="Calibri" panose="020F0502020204030204" pitchFamily="34" charset="0"/>
                <a:cs typeface="Calibri" panose="020F0502020204030204" pitchFamily="34" charset="0"/>
              </a:rPr>
              <a:t>https://www.youtube.com/watch?v=ifMWH4rC18E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02D09C-7122-4461-9480-1BB110A4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253" y="2582641"/>
            <a:ext cx="5781146" cy="3458326"/>
          </a:xfrm>
          <a:prstGeom prst="rect">
            <a:avLst/>
          </a:prstGeom>
        </p:spPr>
      </p:pic>
      <p:pic>
        <p:nvPicPr>
          <p:cNvPr id="1026" name="Picture 2" descr="Nature">
            <a:extLst>
              <a:ext uri="{FF2B5EF4-FFF2-40B4-BE49-F238E27FC236}">
                <a16:creationId xmlns:a16="http://schemas.microsoft.com/office/drawing/2014/main" id="{12B51699-A2D7-4EF0-9EAA-35B5FD7B5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69" y="457197"/>
            <a:ext cx="25717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ture">
            <a:extLst>
              <a:ext uri="{FF2B5EF4-FFF2-40B4-BE49-F238E27FC236}">
                <a16:creationId xmlns:a16="http://schemas.microsoft.com/office/drawing/2014/main" id="{1B2DA120-CEF4-4247-9097-F42B39D59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1" y="2742632"/>
            <a:ext cx="2567817" cy="36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262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pone">
  <a:themeElements>
    <a:clrScheme name="Sapone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pon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pon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Sapone</Template>
  <TotalTime>4176</TotalTime>
  <Words>425</Words>
  <Application>Microsoft Office PowerPoint</Application>
  <PresentationFormat>Widescreen</PresentationFormat>
  <Paragraphs>63</Paragraphs>
  <Slides>11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Garamond</vt:lpstr>
      <vt:lpstr>Sapone</vt:lpstr>
      <vt:lpstr>World’s Languages </vt:lpstr>
      <vt:lpstr>How many languages?</vt:lpstr>
      <vt:lpstr>The interest for spoken language</vt:lpstr>
      <vt:lpstr>Endangered languages</vt:lpstr>
      <vt:lpstr>Sound and Voice archives</vt:lpstr>
      <vt:lpstr>The LFSAG sound archive (650 samples)</vt:lpstr>
      <vt:lpstr>Experimental Studies</vt:lpstr>
      <vt:lpstr>Experimental Studies</vt:lpstr>
      <vt:lpstr>Experimental Studies</vt:lpstr>
      <vt:lpstr>Linguistics and social media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Modos de continuación en datos de hablantes italorrománicos</dc:title>
  <dc:creator>anonimo</dc:creator>
  <cp:lastModifiedBy>Antonio Romano</cp:lastModifiedBy>
  <cp:revision>176</cp:revision>
  <cp:lastPrinted>2023-03-21T17:42:47Z</cp:lastPrinted>
  <dcterms:created xsi:type="dcterms:W3CDTF">2022-06-21T07:46:12Z</dcterms:created>
  <dcterms:modified xsi:type="dcterms:W3CDTF">2023-06-20T05:14:08Z</dcterms:modified>
</cp:coreProperties>
</file>