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3" r:id="rId1"/>
  </p:sldMasterIdLst>
  <p:sldIdLst>
    <p:sldId id="256" r:id="rId2"/>
    <p:sldId id="258" r:id="rId3"/>
    <p:sldId id="314" r:id="rId4"/>
    <p:sldId id="308" r:id="rId5"/>
    <p:sldId id="304" r:id="rId6"/>
    <p:sldId id="305" r:id="rId7"/>
    <p:sldId id="301" r:id="rId8"/>
    <p:sldId id="320" r:id="rId9"/>
    <p:sldId id="306" r:id="rId10"/>
    <p:sldId id="307" r:id="rId11"/>
    <p:sldId id="310" r:id="rId12"/>
    <p:sldId id="312" r:id="rId13"/>
    <p:sldId id="311" r:id="rId14"/>
    <p:sldId id="318" r:id="rId15"/>
    <p:sldId id="316" r:id="rId16"/>
    <p:sldId id="317" r:id="rId17"/>
    <p:sldId id="319" r:id="rId18"/>
    <p:sldId id="313" r:id="rId19"/>
    <p:sldId id="302" r:id="rId20"/>
    <p:sldId id="298" r:id="rId21"/>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344D84-9AFB-497E-A393-DC336BA19D2E}" styleName="Stile medio 3 - Colore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2" autoAdjust="0"/>
    <p:restoredTop sz="94599" autoAdjust="0"/>
  </p:normalViewPr>
  <p:slideViewPr>
    <p:cSldViewPr snapToGrid="0">
      <p:cViewPr varScale="1">
        <p:scale>
          <a:sx n="56" d="100"/>
          <a:sy n="56" d="100"/>
        </p:scale>
        <p:origin x="292" y="56"/>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2">
        <a:schemeClr val="bg2"/>
      </p:bgRef>
    </p:bg>
    <p:spTree>
      <p:nvGrpSpPr>
        <p:cNvPr id="1" name=""/>
        <p:cNvGrpSpPr/>
        <p:nvPr/>
      </p:nvGrpSpPr>
      <p:grpSpPr>
        <a:xfrm>
          <a:off x="0" y="0"/>
          <a:ext cx="0" cy="0"/>
          <a:chOff x="0" y="0"/>
          <a:chExt cx="0" cy="0"/>
        </a:xfrm>
      </p:grpSpPr>
      <p:sp>
        <p:nvSpPr>
          <p:cNvPr id="4"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6" name="Rectangle 10"/>
          <p:cNvSpPr/>
          <p:nvPr/>
        </p:nvSpPr>
        <p:spPr>
          <a:xfrm>
            <a:off x="1447800" y="1411288"/>
            <a:ext cx="9296400" cy="4035425"/>
          </a:xfrm>
          <a:prstGeom prst="rect">
            <a:avLst/>
          </a:prstGeom>
          <a:noFill/>
          <a:ln w="6350" cap="sq" cmpd="sng" algn="ctr">
            <a:solidFill>
              <a:schemeClr val="tx1">
                <a:lumMod val="75000"/>
                <a:lumOff val="25000"/>
              </a:schemeClr>
            </a:solidFill>
            <a:prstDash val="solid"/>
            <a:miter lim="800000"/>
          </a:ln>
          <a:effectLst/>
        </p:spPr>
      </p:sp>
      <p:sp>
        <p:nvSpPr>
          <p:cNvPr id="2" name="Title 1"/>
          <p:cNvSpPr>
            <a:spLocks noGrp="1"/>
          </p:cNvSpPr>
          <p:nvPr>
            <p:ph type="ctrTitle"/>
          </p:nvPr>
        </p:nvSpPr>
        <p:spPr>
          <a:xfrm>
            <a:off x="1561708" y="2091263"/>
            <a:ext cx="9068586" cy="2590800"/>
          </a:xfrm>
        </p:spPr>
        <p:txBody>
          <a:bodyP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it-IT"/>
              <a:t>Fare clic per modificare lo stile del titolo</a:t>
            </a:r>
            <a:endParaRPr lang="en-US"/>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7" name="Footer Placeholder 20"/>
          <p:cNvSpPr>
            <a:spLocks noGrp="1"/>
          </p:cNvSpPr>
          <p:nvPr>
            <p:ph type="ftr" sz="quarter" idx="10"/>
          </p:nvPr>
        </p:nvSpPr>
        <p:spPr>
          <a:xfrm>
            <a:off x="1454150" y="5211763"/>
            <a:ext cx="5905500" cy="228600"/>
          </a:xfrm>
        </p:spPr>
        <p:txBody>
          <a:bodyPr/>
          <a:lstStyle>
            <a:lvl1pPr algn="l">
              <a:defRPr>
                <a:solidFill>
                  <a:schemeClr val="tx1">
                    <a:lumMod val="75000"/>
                    <a:lumOff val="25000"/>
                  </a:schemeClr>
                </a:solidFill>
              </a:defRPr>
            </a:lvl1pPr>
          </a:lstStyle>
          <a:p>
            <a:pPr>
              <a:defRPr/>
            </a:pPr>
            <a:endParaRPr lang="it-IT"/>
          </a:p>
        </p:txBody>
      </p:sp>
      <p:sp>
        <p:nvSpPr>
          <p:cNvPr id="8" name="Slide Number Placeholder 21"/>
          <p:cNvSpPr>
            <a:spLocks noGrp="1"/>
          </p:cNvSpPr>
          <p:nvPr>
            <p:ph type="sldNum" sz="quarter" idx="11"/>
          </p:nvPr>
        </p:nvSpPr>
        <p:spPr>
          <a:xfrm>
            <a:off x="8607425" y="5211763"/>
            <a:ext cx="2111375" cy="228600"/>
          </a:xfrm>
        </p:spPr>
        <p:txBody>
          <a:bodyPr/>
          <a:lstStyle>
            <a:lvl1pPr>
              <a:defRPr>
                <a:solidFill>
                  <a:schemeClr val="tx1">
                    <a:lumMod val="75000"/>
                    <a:lumOff val="25000"/>
                  </a:schemeClr>
                </a:solidFill>
              </a:defRPr>
            </a:lvl1pPr>
          </a:lstStyle>
          <a:p>
            <a:pPr>
              <a:defRPr/>
            </a:pPr>
            <a:fld id="{8CF76793-783E-4524-885A-4B6BA373B078}" type="slidenum">
              <a:rPr lang="it-IT"/>
              <a:pPr>
                <a:defRPr/>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lvl1pPr>
              <a:defRPr/>
            </a:lvl1pPr>
          </a:lstStyle>
          <a:p>
            <a:pPr>
              <a:defRPr/>
            </a:pPr>
            <a:fld id="{9C761134-5D7A-4B9D-9E00-D80BC6C191C6}" type="datetimeFigureOut">
              <a:rPr lang="it-IT"/>
              <a:pPr>
                <a:defRPr/>
              </a:pPr>
              <a:t>02/06/2023</a:t>
            </a:fld>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D1557860-70C9-430C-B2C9-C0D72FC2D0FE}"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it-IT"/>
              <a:t>Fare clic per modificare lo stile del titolo</a:t>
            </a:r>
            <a:endParaRPr lang="en-US"/>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lvl1pPr>
              <a:defRPr/>
            </a:lvl1pPr>
          </a:lstStyle>
          <a:p>
            <a:pPr>
              <a:defRPr/>
            </a:pPr>
            <a:fld id="{435B2218-9CB7-4C2C-87AC-FB31F34EF8DE}" type="datetimeFigureOut">
              <a:rPr lang="it-IT"/>
              <a:pPr>
                <a:defRPr/>
              </a:pPr>
              <a:t>02/06/2023</a:t>
            </a:fld>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61A5AEC6-D353-43E6-BFF1-0A9E430B6F24}"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lvl1pPr>
              <a:defRPr/>
            </a:lvl1pPr>
          </a:lstStyle>
          <a:p>
            <a:pPr>
              <a:defRPr/>
            </a:pPr>
            <a:fld id="{53351DE0-687C-4371-A251-2BAFBEBBFFCD}" type="datetimeFigureOut">
              <a:rPr lang="it-IT"/>
              <a:pPr>
                <a:defRPr/>
              </a:pPr>
              <a:t>02/06/2023</a:t>
            </a:fld>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81C4B96C-6E46-4993-8663-DF07AF275AA9}"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2">
        <a:schemeClr val="bg2"/>
      </p:bgRef>
    </p:bg>
    <p:spTree>
      <p:nvGrpSpPr>
        <p:cNvPr id="1" name=""/>
        <p:cNvGrpSpPr/>
        <p:nvPr/>
      </p:nvGrpSpPr>
      <p:grpSpPr>
        <a:xfrm>
          <a:off x="0" y="0"/>
          <a:ext cx="0" cy="0"/>
          <a:chOff x="0" y="0"/>
          <a:chExt cx="0" cy="0"/>
        </a:xfrm>
      </p:grpSpPr>
      <p:sp>
        <p:nvSpPr>
          <p:cNvPr id="4"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6" name="Rectangle 23"/>
          <p:cNvSpPr/>
          <p:nvPr/>
        </p:nvSpPr>
        <p:spPr>
          <a:xfrm>
            <a:off x="1447800" y="1411288"/>
            <a:ext cx="9296400" cy="4035425"/>
          </a:xfrm>
          <a:prstGeom prst="rect">
            <a:avLst/>
          </a:prstGeom>
          <a:noFill/>
          <a:ln w="6350" cap="sq" cmpd="sng" algn="ctr">
            <a:solidFill>
              <a:schemeClr val="tx1">
                <a:lumMod val="75000"/>
                <a:lumOff val="25000"/>
              </a:schemeClr>
            </a:solidFill>
            <a:prstDash val="solid"/>
            <a:miter lim="800000"/>
          </a:ln>
          <a:effectLst/>
        </p:spPr>
      </p:sp>
      <p:sp>
        <p:nvSpPr>
          <p:cNvPr id="7" name="Rectangle 29"/>
          <p:cNvSpPr/>
          <p:nvPr/>
        </p:nvSpPr>
        <p:spPr>
          <a:xfrm>
            <a:off x="5135563" y="1268413"/>
            <a:ext cx="1920875" cy="73025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8" name="Group 30"/>
          <p:cNvGrpSpPr>
            <a:grpSpLocks/>
          </p:cNvGrpSpPr>
          <p:nvPr/>
        </p:nvGrpSpPr>
        <p:grpSpPr bwMode="auto">
          <a:xfrm>
            <a:off x="5249863" y="1268413"/>
            <a:ext cx="1692275" cy="644525"/>
            <a:chOff x="5318306" y="1386268"/>
            <a:chExt cx="1567331" cy="645295"/>
          </a:xfrm>
        </p:grpSpPr>
        <p:cxnSp>
          <p:nvCxnSpPr>
            <p:cNvPr id="9" name="Straight Connector 31"/>
            <p:cNvCxnSpPr/>
            <p:nvPr/>
          </p:nvCxnSpPr>
          <p:spPr>
            <a:xfrm>
              <a:off x="5318306" y="1386268"/>
              <a:ext cx="0" cy="640526"/>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0" name="Straight Connector 32"/>
            <p:cNvCxnSpPr/>
            <p:nvPr/>
          </p:nvCxnSpPr>
          <p:spPr>
            <a:xfrm>
              <a:off x="6885637" y="1386268"/>
              <a:ext cx="0" cy="640526"/>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1"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it-IT"/>
              <a:t>Fare clic per modificare lo stile del titolo</a:t>
            </a:r>
            <a:endParaRPr lang="en-US"/>
          </a:p>
        </p:txBody>
      </p:sp>
      <p:sp>
        <p:nvSpPr>
          <p:cNvPr id="3" name="Text Placeholder 2"/>
          <p:cNvSpPr>
            <a:spLocks noGrp="1"/>
          </p:cNvSpPr>
          <p:nvPr>
            <p:ph type="body" idx="1"/>
          </p:nvPr>
        </p:nvSpPr>
        <p:spPr>
          <a:xfrm>
            <a:off x="1563624" y="4682062"/>
            <a:ext cx="9070848" cy="457200"/>
          </a:xfrm>
        </p:spPr>
        <p:txBody>
          <a:bodyPr>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12" name="Date Placeholder 3"/>
          <p:cNvSpPr>
            <a:spLocks noGrp="1"/>
          </p:cNvSpPr>
          <p:nvPr>
            <p:ph type="dt" sz="half" idx="10"/>
          </p:nvPr>
        </p:nvSpPr>
        <p:spPr>
          <a:xfrm>
            <a:off x="5321300" y="1344613"/>
            <a:ext cx="1555750" cy="530225"/>
          </a:xfrm>
        </p:spPr>
        <p:txBody>
          <a:bodyPr/>
          <a:lstStyle>
            <a:lvl1pPr algn="ctr">
              <a:defRPr lang="en-US" sz="1300" kern="1200" spc="0" baseline="0">
                <a:solidFill>
                  <a:schemeClr val="tx1"/>
                </a:solidFill>
                <a:latin typeface="+mn-lt"/>
                <a:ea typeface="+mn-ea"/>
                <a:cs typeface="+mn-cs"/>
              </a:defRPr>
            </a:lvl1pPr>
          </a:lstStyle>
          <a:p>
            <a:pPr>
              <a:defRPr/>
            </a:pPr>
            <a:fld id="{2F26CC82-12D3-43BC-9A24-A168265A3DF3}" type="datetimeFigureOut">
              <a:rPr lang="it-IT"/>
              <a:pPr>
                <a:defRPr/>
              </a:pPr>
              <a:t>02/06/2023</a:t>
            </a:fld>
            <a:endParaRPr lang="it-IT"/>
          </a:p>
        </p:txBody>
      </p:sp>
      <p:sp>
        <p:nvSpPr>
          <p:cNvPr id="13" name="Footer Placeholder 4"/>
          <p:cNvSpPr>
            <a:spLocks noGrp="1"/>
          </p:cNvSpPr>
          <p:nvPr>
            <p:ph type="ftr" sz="quarter" idx="11"/>
          </p:nvPr>
        </p:nvSpPr>
        <p:spPr>
          <a:xfrm>
            <a:off x="1454150" y="5211763"/>
            <a:ext cx="5907088" cy="228600"/>
          </a:xfrm>
        </p:spPr>
        <p:txBody>
          <a:bodyPr/>
          <a:lstStyle>
            <a:lvl1pPr algn="l">
              <a:defRPr/>
            </a:lvl1pPr>
          </a:lstStyle>
          <a:p>
            <a:pPr>
              <a:defRPr/>
            </a:pPr>
            <a:endParaRPr lang="it-IT"/>
          </a:p>
        </p:txBody>
      </p:sp>
      <p:sp>
        <p:nvSpPr>
          <p:cNvPr id="14" name="Slide Number Placeholder 5"/>
          <p:cNvSpPr>
            <a:spLocks noGrp="1"/>
          </p:cNvSpPr>
          <p:nvPr>
            <p:ph type="sldNum" sz="quarter" idx="12"/>
          </p:nvPr>
        </p:nvSpPr>
        <p:spPr>
          <a:xfrm>
            <a:off x="8604250" y="5211763"/>
            <a:ext cx="2112963" cy="228600"/>
          </a:xfrm>
        </p:spPr>
        <p:txBody>
          <a:bodyPr/>
          <a:lstStyle>
            <a:lvl1pPr>
              <a:defRPr/>
            </a:lvl1pPr>
          </a:lstStyle>
          <a:p>
            <a:pPr>
              <a:defRPr/>
            </a:pPr>
            <a:fld id="{C40142D1-5955-4103-BD82-5A39C49752F8}" type="slidenum">
              <a:rPr lang="it-IT"/>
              <a:pPr>
                <a:defRPr/>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Date Placeholder 3"/>
          <p:cNvSpPr>
            <a:spLocks noGrp="1"/>
          </p:cNvSpPr>
          <p:nvPr>
            <p:ph type="dt" sz="half" idx="10"/>
          </p:nvPr>
        </p:nvSpPr>
        <p:spPr/>
        <p:txBody>
          <a:bodyPr/>
          <a:lstStyle>
            <a:lvl1pPr>
              <a:defRPr/>
            </a:lvl1pPr>
          </a:lstStyle>
          <a:p>
            <a:pPr>
              <a:defRPr/>
            </a:pPr>
            <a:fld id="{65313A59-93D5-42F2-80D6-7E36C920DC82}" type="datetimeFigureOut">
              <a:rPr lang="it-IT"/>
              <a:pPr>
                <a:defRPr/>
              </a:pPr>
              <a:t>02/06/2023</a:t>
            </a:fld>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FCD308B0-741E-48D1-9868-FA3729DC6C97}"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3"/>
          <p:cNvSpPr>
            <a:spLocks noGrp="1"/>
          </p:cNvSpPr>
          <p:nvPr>
            <p:ph type="dt" sz="half" idx="10"/>
          </p:nvPr>
        </p:nvSpPr>
        <p:spPr/>
        <p:txBody>
          <a:bodyPr/>
          <a:lstStyle>
            <a:lvl1pPr>
              <a:defRPr/>
            </a:lvl1pPr>
          </a:lstStyle>
          <a:p>
            <a:pPr>
              <a:defRPr/>
            </a:pPr>
            <a:fld id="{4E177FC9-DB76-4F26-8B90-8DF58BDD7424}" type="datetimeFigureOut">
              <a:rPr lang="it-IT"/>
              <a:pPr>
                <a:defRPr/>
              </a:pPr>
              <a:t>02/06/2023</a:t>
            </a:fld>
            <a:endParaRPr lang="it-IT"/>
          </a:p>
        </p:txBody>
      </p:sp>
      <p:sp>
        <p:nvSpPr>
          <p:cNvPr id="8" name="Footer Placeholder 4"/>
          <p:cNvSpPr>
            <a:spLocks noGrp="1"/>
          </p:cNvSpPr>
          <p:nvPr>
            <p:ph type="ftr" sz="quarter" idx="11"/>
          </p:nvPr>
        </p:nvSpPr>
        <p:spPr/>
        <p:txBody>
          <a:bodyPr/>
          <a:lstStyle>
            <a:lvl1pPr>
              <a:defRPr/>
            </a:lvl1pPr>
          </a:lstStyle>
          <a:p>
            <a:pPr>
              <a:defRPr/>
            </a:pPr>
            <a:endParaRPr lang="it-IT"/>
          </a:p>
        </p:txBody>
      </p:sp>
      <p:sp>
        <p:nvSpPr>
          <p:cNvPr id="9" name="Slide Number Placeholder 5"/>
          <p:cNvSpPr>
            <a:spLocks noGrp="1"/>
          </p:cNvSpPr>
          <p:nvPr>
            <p:ph type="sldNum" sz="quarter" idx="12"/>
          </p:nvPr>
        </p:nvSpPr>
        <p:spPr/>
        <p:txBody>
          <a:bodyPr/>
          <a:lstStyle>
            <a:lvl1pPr>
              <a:defRPr/>
            </a:lvl1pPr>
          </a:lstStyle>
          <a:p>
            <a:pPr>
              <a:defRPr/>
            </a:pPr>
            <a:fld id="{FE6F9278-AA63-4E68-B7BE-01F6D3CD6A1C}"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3"/>
          <p:cNvSpPr>
            <a:spLocks noGrp="1"/>
          </p:cNvSpPr>
          <p:nvPr>
            <p:ph type="dt" sz="half" idx="10"/>
          </p:nvPr>
        </p:nvSpPr>
        <p:spPr/>
        <p:txBody>
          <a:bodyPr/>
          <a:lstStyle>
            <a:lvl1pPr>
              <a:defRPr/>
            </a:lvl1pPr>
          </a:lstStyle>
          <a:p>
            <a:pPr>
              <a:defRPr/>
            </a:pPr>
            <a:fld id="{6D3CD74A-5946-4639-9645-E01033875221}" type="datetimeFigureOut">
              <a:rPr lang="it-IT"/>
              <a:pPr>
                <a:defRPr/>
              </a:pPr>
              <a:t>02/06/2023</a:t>
            </a:fld>
            <a:endParaRPr lang="it-IT"/>
          </a:p>
        </p:txBody>
      </p:sp>
      <p:sp>
        <p:nvSpPr>
          <p:cNvPr id="4" name="Footer Placeholder 4"/>
          <p:cNvSpPr>
            <a:spLocks noGrp="1"/>
          </p:cNvSpPr>
          <p:nvPr>
            <p:ph type="ftr" sz="quarter" idx="11"/>
          </p:nvPr>
        </p:nvSpPr>
        <p:spPr/>
        <p:txBody>
          <a:bodyPr/>
          <a:lstStyle>
            <a:lvl1pPr>
              <a:defRPr/>
            </a:lvl1pPr>
          </a:lstStyle>
          <a:p>
            <a:pPr>
              <a:defRPr/>
            </a:pPr>
            <a:endParaRPr lang="it-IT"/>
          </a:p>
        </p:txBody>
      </p:sp>
      <p:sp>
        <p:nvSpPr>
          <p:cNvPr id="5" name="Slide Number Placeholder 5"/>
          <p:cNvSpPr>
            <a:spLocks noGrp="1"/>
          </p:cNvSpPr>
          <p:nvPr>
            <p:ph type="sldNum" sz="quarter" idx="12"/>
          </p:nvPr>
        </p:nvSpPr>
        <p:spPr/>
        <p:txBody>
          <a:bodyPr/>
          <a:lstStyle>
            <a:lvl1pPr>
              <a:defRPr/>
            </a:lvl1pPr>
          </a:lstStyle>
          <a:p>
            <a:pPr>
              <a:defRPr/>
            </a:pPr>
            <a:fld id="{9B65B5AA-99E9-4816-838D-0680F7747CF6}"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56CBFD5-E710-4438-BF5A-94680CC247A3}" type="datetimeFigureOut">
              <a:rPr lang="it-IT"/>
              <a:pPr>
                <a:defRPr/>
              </a:pPr>
              <a:t>02/06/2023</a:t>
            </a:fld>
            <a:endParaRPr lang="it-IT"/>
          </a:p>
        </p:txBody>
      </p:sp>
      <p:sp>
        <p:nvSpPr>
          <p:cNvPr id="3" name="Footer Placeholder 4"/>
          <p:cNvSpPr>
            <a:spLocks noGrp="1"/>
          </p:cNvSpPr>
          <p:nvPr>
            <p:ph type="ftr" sz="quarter" idx="11"/>
          </p:nvPr>
        </p:nvSpPr>
        <p:spPr/>
        <p:txBody>
          <a:bodyPr/>
          <a:lstStyle>
            <a:lvl1pPr>
              <a:defRPr/>
            </a:lvl1pPr>
          </a:lstStyle>
          <a:p>
            <a:pPr>
              <a:defRPr/>
            </a:pPr>
            <a:endParaRPr lang="it-IT"/>
          </a:p>
        </p:txBody>
      </p:sp>
      <p:sp>
        <p:nvSpPr>
          <p:cNvPr id="4" name="Slide Number Placeholder 5"/>
          <p:cNvSpPr>
            <a:spLocks noGrp="1"/>
          </p:cNvSpPr>
          <p:nvPr>
            <p:ph type="sldNum" sz="quarter" idx="12"/>
          </p:nvPr>
        </p:nvSpPr>
        <p:spPr/>
        <p:txBody>
          <a:bodyPr/>
          <a:lstStyle>
            <a:lvl1pPr>
              <a:defRPr/>
            </a:lvl1pPr>
          </a:lstStyle>
          <a:p>
            <a:pPr>
              <a:defRPr/>
            </a:pPr>
            <a:fld id="{1CB2E916-4718-45A2-A99A-32C94B8D56C8}"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5" name="Rectangle 15"/>
          <p:cNvSpPr/>
          <p:nvPr/>
        </p:nvSpPr>
        <p:spPr>
          <a:xfrm>
            <a:off x="246063" y="238125"/>
            <a:ext cx="8531225" cy="638175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14"/>
          <p:cNvSpPr/>
          <p:nvPr/>
        </p:nvSpPr>
        <p:spPr>
          <a:xfrm>
            <a:off x="9020175" y="238125"/>
            <a:ext cx="2925763" cy="63817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11"/>
          <p:cNvSpPr/>
          <p:nvPr/>
        </p:nvSpPr>
        <p:spPr>
          <a:xfrm>
            <a:off x="9158288" y="374650"/>
            <a:ext cx="2651125" cy="6108700"/>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it-IT"/>
              <a:t>Fare clic per modificare lo stile del titolo</a:t>
            </a:r>
            <a:endParaRPr lang="en-US"/>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8" name="Date Placeholder 7"/>
          <p:cNvSpPr>
            <a:spLocks noGrp="1"/>
          </p:cNvSpPr>
          <p:nvPr>
            <p:ph type="dt" sz="half" idx="10"/>
          </p:nvPr>
        </p:nvSpPr>
        <p:spPr/>
        <p:txBody>
          <a:bodyPr/>
          <a:lstStyle>
            <a:lvl1pPr>
              <a:defRPr/>
            </a:lvl1pPr>
          </a:lstStyle>
          <a:p>
            <a:pPr>
              <a:defRPr/>
            </a:pPr>
            <a:fld id="{ADA719AE-8D60-4D76-9527-0951D8422F49}" type="datetimeFigureOut">
              <a:rPr lang="it-IT"/>
              <a:pPr>
                <a:defRPr/>
              </a:pPr>
              <a:t>02/06/2023</a:t>
            </a:fld>
            <a:endParaRPr lang="it-IT"/>
          </a:p>
        </p:txBody>
      </p:sp>
      <p:sp>
        <p:nvSpPr>
          <p:cNvPr id="9" name="Footer Placeholder 8"/>
          <p:cNvSpPr>
            <a:spLocks noGrp="1"/>
          </p:cNvSpPr>
          <p:nvPr>
            <p:ph type="ftr" sz="quarter" idx="11"/>
          </p:nvPr>
        </p:nvSpPr>
        <p:spPr/>
        <p:txBody>
          <a:bodyPr/>
          <a:lstStyle>
            <a:lvl1pPr algn="r">
              <a:defRPr/>
            </a:lvl1pPr>
          </a:lstStyle>
          <a:p>
            <a:pPr>
              <a:defRPr/>
            </a:pPr>
            <a:endParaRPr lang="it-IT"/>
          </a:p>
        </p:txBody>
      </p:sp>
      <p:sp>
        <p:nvSpPr>
          <p:cNvPr id="10" name="Slide Number Placeholder 10"/>
          <p:cNvSpPr>
            <a:spLocks noGrp="1"/>
          </p:cNvSpPr>
          <p:nvPr>
            <p:ph type="sldNum" sz="quarter" idx="12"/>
          </p:nvPr>
        </p:nvSpPr>
        <p:spPr>
          <a:xfrm>
            <a:off x="10393363" y="6223000"/>
            <a:ext cx="1463675" cy="274638"/>
          </a:xfrm>
        </p:spPr>
        <p:txBody>
          <a:bodyPr/>
          <a:lstStyle>
            <a:lvl1pPr>
              <a:defRPr>
                <a:solidFill>
                  <a:srgbClr val="FFFFFF"/>
                </a:solidFill>
              </a:defRPr>
            </a:lvl1pPr>
          </a:lstStyle>
          <a:p>
            <a:pPr>
              <a:defRPr/>
            </a:pPr>
            <a:fld id="{8105AADE-B50A-4E97-9BBC-18F9F364E88C}"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Rectangle 13"/>
          <p:cNvSpPr/>
          <p:nvPr/>
        </p:nvSpPr>
        <p:spPr>
          <a:xfrm>
            <a:off x="9020175" y="238125"/>
            <a:ext cx="2925763" cy="63817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9"/>
          <p:cNvSpPr/>
          <p:nvPr/>
        </p:nvSpPr>
        <p:spPr>
          <a:xfrm>
            <a:off x="9158288" y="374650"/>
            <a:ext cx="2651125" cy="6108700"/>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it-IT"/>
              <a:t>Fare clic per modificare lo stile del titolo</a:t>
            </a:r>
            <a:endParaRPr lang="en-US"/>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a:t>Fare clic sull'icona per inserire un'immagine</a:t>
            </a:r>
            <a:endParaRPr lang="en-US" noProof="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7"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pPr>
              <a:defRPr/>
            </a:pPr>
            <a:fld id="{3BBA1D9C-E512-4029-A4D7-1C6E3608C6E3}" type="datetimeFigureOut">
              <a:rPr lang="it-IT"/>
              <a:pPr>
                <a:defRPr/>
              </a:pPr>
              <a:t>02/06/2023</a:t>
            </a:fld>
            <a:endParaRPr lang="it-IT"/>
          </a:p>
        </p:txBody>
      </p:sp>
      <p:sp>
        <p:nvSpPr>
          <p:cNvPr id="8" name="Footer Placeholder 5"/>
          <p:cNvSpPr>
            <a:spLocks noGrp="1"/>
          </p:cNvSpPr>
          <p:nvPr>
            <p:ph type="ftr" sz="quarter" idx="11"/>
          </p:nvPr>
        </p:nvSpPr>
        <p:spPr/>
        <p:txBody>
          <a:bodyPr wrap="square" numCol="1" anchorCtr="0" compatLnSpc="1">
            <a:prstTxWarp prst="textNoShape">
              <a:avLst/>
            </a:prstTxWarp>
          </a:bodyPr>
          <a:lstStyle>
            <a:lvl1pPr algn="r" fontAlgn="base">
              <a:spcBef>
                <a:spcPct val="0"/>
              </a:spcBef>
              <a:spcAft>
                <a:spcPct val="0"/>
              </a:spcAft>
              <a:defRPr>
                <a:solidFill>
                  <a:srgbClr val="FFFFFF"/>
                </a:solidFill>
                <a:effectLst>
                  <a:outerShdw blurRad="38100" dist="38100" dir="2700000" algn="tl">
                    <a:srgbClr val="C0C0C0"/>
                  </a:outerShdw>
                </a:effectLst>
                <a:cs typeface="Arial" charset="0"/>
              </a:defRPr>
            </a:lvl1pPr>
          </a:lstStyle>
          <a:p>
            <a:pPr>
              <a:defRPr/>
            </a:pPr>
            <a:endParaRPr lang="it-IT"/>
          </a:p>
        </p:txBody>
      </p:sp>
      <p:sp>
        <p:nvSpPr>
          <p:cNvPr id="9" name="Slide Number Placeholder 6"/>
          <p:cNvSpPr>
            <a:spLocks noGrp="1"/>
          </p:cNvSpPr>
          <p:nvPr>
            <p:ph type="sldNum" sz="quarter" idx="12"/>
          </p:nvPr>
        </p:nvSpPr>
        <p:spPr>
          <a:xfrm>
            <a:off x="10396538" y="6227763"/>
            <a:ext cx="1463675" cy="273050"/>
          </a:xfrm>
        </p:spPr>
        <p:txBody>
          <a:bodyPr/>
          <a:lstStyle>
            <a:lvl1pPr>
              <a:defRPr>
                <a:solidFill>
                  <a:srgbClr val="FFFFFF"/>
                </a:solidFill>
              </a:defRPr>
            </a:lvl1pPr>
          </a:lstStyle>
          <a:p>
            <a:pPr>
              <a:defRPr/>
            </a:pPr>
            <a:fld id="{0AC56047-FD40-4021-A223-35085E5EB16A}"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1029" name="Title Placeholder 1"/>
          <p:cNvSpPr>
            <a:spLocks noGrp="1"/>
          </p:cNvSpPr>
          <p:nvPr>
            <p:ph type="title"/>
          </p:nvPr>
        </p:nvSpPr>
        <p:spPr bwMode="auto">
          <a:xfrm>
            <a:off x="1066800" y="642938"/>
            <a:ext cx="100584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lo stile del titolo</a:t>
            </a:r>
            <a:endParaRPr lang="en-US"/>
          </a:p>
        </p:txBody>
      </p:sp>
      <p:sp>
        <p:nvSpPr>
          <p:cNvPr id="1030" name="Text Placeholder 2"/>
          <p:cNvSpPr>
            <a:spLocks noGrp="1"/>
          </p:cNvSpPr>
          <p:nvPr>
            <p:ph type="body" idx="1"/>
          </p:nvPr>
        </p:nvSpPr>
        <p:spPr bwMode="auto">
          <a:xfrm>
            <a:off x="1066800" y="2103438"/>
            <a:ext cx="10058400" cy="39322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2"/>
          </p:nvPr>
        </p:nvSpPr>
        <p:spPr>
          <a:xfrm>
            <a:off x="274638" y="6307138"/>
            <a:ext cx="2743200" cy="274637"/>
          </a:xfrm>
          <a:prstGeom prst="rect">
            <a:avLst/>
          </a:prstGeom>
        </p:spPr>
        <p:txBody>
          <a:bodyPr vert="horz" lIns="91440" tIns="45720" rIns="91440" bIns="45720" rtlCol="0" anchor="b"/>
          <a:lstStyle>
            <a:lvl1pPr algn="l" fontAlgn="auto">
              <a:spcBef>
                <a:spcPts val="0"/>
              </a:spcBef>
              <a:spcAft>
                <a:spcPts val="0"/>
              </a:spcAft>
              <a:defRPr sz="1000">
                <a:solidFill>
                  <a:schemeClr val="tx1">
                    <a:lumMod val="75000"/>
                    <a:lumOff val="25000"/>
                  </a:schemeClr>
                </a:solidFill>
                <a:latin typeface="+mn-lt"/>
                <a:cs typeface="+mn-cs"/>
              </a:defRPr>
            </a:lvl1pPr>
          </a:lstStyle>
          <a:p>
            <a:pPr>
              <a:defRPr/>
            </a:pPr>
            <a:fld id="{D2512474-4358-45E6-8C22-4E1F9D91C185}" type="datetimeFigureOut">
              <a:rPr lang="it-IT"/>
              <a:pPr>
                <a:defRPr/>
              </a:pPr>
              <a:t>02/06/2023</a:t>
            </a:fld>
            <a:endParaRPr lang="it-IT"/>
          </a:p>
        </p:txBody>
      </p:sp>
      <p:sp>
        <p:nvSpPr>
          <p:cNvPr id="5" name="Footer Placeholder 4"/>
          <p:cNvSpPr>
            <a:spLocks noGrp="1"/>
          </p:cNvSpPr>
          <p:nvPr>
            <p:ph type="ftr" sz="quarter" idx="3"/>
          </p:nvPr>
        </p:nvSpPr>
        <p:spPr>
          <a:xfrm>
            <a:off x="3489325" y="6307138"/>
            <a:ext cx="5213350" cy="274637"/>
          </a:xfrm>
          <a:prstGeom prst="rect">
            <a:avLst/>
          </a:prstGeom>
        </p:spPr>
        <p:txBody>
          <a:bodyPr vert="horz" lIns="91440" tIns="45720" rIns="91440" bIns="45720" rtlCol="0" anchor="b"/>
          <a:lstStyle>
            <a:lvl1pPr algn="ctr" fontAlgn="auto">
              <a:spcBef>
                <a:spcPts val="0"/>
              </a:spcBef>
              <a:spcAft>
                <a:spcPts val="0"/>
              </a:spcAft>
              <a:defRPr sz="1000">
                <a:solidFill>
                  <a:schemeClr val="tx1">
                    <a:lumMod val="75000"/>
                    <a:lumOff val="25000"/>
                  </a:schemeClr>
                </a:solidFill>
                <a:latin typeface="+mn-lt"/>
                <a:cs typeface="+mn-cs"/>
              </a:defRPr>
            </a:lvl1pPr>
          </a:lstStyle>
          <a:p>
            <a:pPr>
              <a:defRPr/>
            </a:pPr>
            <a:endParaRPr lang="it-IT"/>
          </a:p>
        </p:txBody>
      </p:sp>
      <p:sp>
        <p:nvSpPr>
          <p:cNvPr id="6" name="Slide Number Placeholder 5"/>
          <p:cNvSpPr>
            <a:spLocks noGrp="1"/>
          </p:cNvSpPr>
          <p:nvPr>
            <p:ph type="sldNum" sz="quarter" idx="4"/>
          </p:nvPr>
        </p:nvSpPr>
        <p:spPr>
          <a:xfrm>
            <a:off x="10469563" y="6307138"/>
            <a:ext cx="1463675" cy="274637"/>
          </a:xfrm>
          <a:prstGeom prst="rect">
            <a:avLst/>
          </a:prstGeom>
        </p:spPr>
        <p:txBody>
          <a:bodyPr vert="horz" lIns="91440" tIns="45720" rIns="91440" bIns="45720" rtlCol="0" anchor="b"/>
          <a:lstStyle>
            <a:lvl1pPr algn="r" fontAlgn="auto">
              <a:spcBef>
                <a:spcPts val="0"/>
              </a:spcBef>
              <a:spcAft>
                <a:spcPts val="0"/>
              </a:spcAft>
              <a:defRPr sz="1000">
                <a:solidFill>
                  <a:schemeClr val="tx1">
                    <a:lumMod val="75000"/>
                    <a:lumOff val="25000"/>
                  </a:schemeClr>
                </a:solidFill>
                <a:latin typeface="+mn-lt"/>
                <a:cs typeface="+mn-cs"/>
              </a:defRPr>
            </a:lvl1pPr>
          </a:lstStyle>
          <a:p>
            <a:pPr>
              <a:defRPr/>
            </a:pPr>
            <a:fld id="{4FEEABAC-0FAA-47A2-B41C-4D80F9F073DA}"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865" r:id="rId1"/>
    <p:sldLayoutId id="2147483858" r:id="rId2"/>
    <p:sldLayoutId id="2147483866" r:id="rId3"/>
    <p:sldLayoutId id="2147483859" r:id="rId4"/>
    <p:sldLayoutId id="2147483860" r:id="rId5"/>
    <p:sldLayoutId id="2147483861" r:id="rId6"/>
    <p:sldLayoutId id="2147483862" r:id="rId7"/>
    <p:sldLayoutId id="2147483867" r:id="rId8"/>
    <p:sldLayoutId id="2147483868" r:id="rId9"/>
    <p:sldLayoutId id="2147483863" r:id="rId10"/>
    <p:sldLayoutId id="2147483864" r:id="rId11"/>
  </p:sldLayoutIdLst>
  <p:txStyles>
    <p:titleStyle>
      <a:lvl1pPr algn="l" rtl="0" eaLnBrk="0" fontAlgn="base" hangingPunct="0">
        <a:lnSpc>
          <a:spcPct val="90000"/>
        </a:lnSpc>
        <a:spcBef>
          <a:spcPct val="0"/>
        </a:spcBef>
        <a:spcAft>
          <a:spcPct val="0"/>
        </a:spcAft>
        <a:defRPr lang="en-US" sz="4800" kern="1200" dirty="0">
          <a:solidFill>
            <a:srgbClr val="262626"/>
          </a:solidFill>
          <a:latin typeface="+mj-lt"/>
          <a:ea typeface="+mn-ea"/>
          <a:cs typeface="+mn-cs"/>
        </a:defRPr>
      </a:lvl1pPr>
      <a:lvl2pPr algn="l" rtl="0" eaLnBrk="0" fontAlgn="base" hangingPunct="0">
        <a:lnSpc>
          <a:spcPct val="90000"/>
        </a:lnSpc>
        <a:spcBef>
          <a:spcPct val="0"/>
        </a:spcBef>
        <a:spcAft>
          <a:spcPct val="0"/>
        </a:spcAft>
        <a:defRPr sz="4800">
          <a:solidFill>
            <a:srgbClr val="262626"/>
          </a:solidFill>
          <a:latin typeface="Century Gothic" pitchFamily="34" charset="0"/>
        </a:defRPr>
      </a:lvl2pPr>
      <a:lvl3pPr algn="l" rtl="0" eaLnBrk="0" fontAlgn="base" hangingPunct="0">
        <a:lnSpc>
          <a:spcPct val="90000"/>
        </a:lnSpc>
        <a:spcBef>
          <a:spcPct val="0"/>
        </a:spcBef>
        <a:spcAft>
          <a:spcPct val="0"/>
        </a:spcAft>
        <a:defRPr sz="4800">
          <a:solidFill>
            <a:srgbClr val="262626"/>
          </a:solidFill>
          <a:latin typeface="Century Gothic" pitchFamily="34" charset="0"/>
        </a:defRPr>
      </a:lvl3pPr>
      <a:lvl4pPr algn="l" rtl="0" eaLnBrk="0" fontAlgn="base" hangingPunct="0">
        <a:lnSpc>
          <a:spcPct val="90000"/>
        </a:lnSpc>
        <a:spcBef>
          <a:spcPct val="0"/>
        </a:spcBef>
        <a:spcAft>
          <a:spcPct val="0"/>
        </a:spcAft>
        <a:defRPr sz="4800">
          <a:solidFill>
            <a:srgbClr val="262626"/>
          </a:solidFill>
          <a:latin typeface="Century Gothic" pitchFamily="34" charset="0"/>
        </a:defRPr>
      </a:lvl4pPr>
      <a:lvl5pPr algn="l" rtl="0" eaLnBrk="0" fontAlgn="base" hangingPunct="0">
        <a:lnSpc>
          <a:spcPct val="90000"/>
        </a:lnSpc>
        <a:spcBef>
          <a:spcPct val="0"/>
        </a:spcBef>
        <a:spcAft>
          <a:spcPct val="0"/>
        </a:spcAft>
        <a:defRPr sz="4800">
          <a:solidFill>
            <a:srgbClr val="262626"/>
          </a:solidFill>
          <a:latin typeface="Century Gothic" pitchFamily="34" charset="0"/>
        </a:defRPr>
      </a:lvl5pPr>
      <a:lvl6pPr marL="457200" algn="l" rtl="0" fontAlgn="base">
        <a:lnSpc>
          <a:spcPct val="90000"/>
        </a:lnSpc>
        <a:spcBef>
          <a:spcPct val="0"/>
        </a:spcBef>
        <a:spcAft>
          <a:spcPct val="0"/>
        </a:spcAft>
        <a:defRPr sz="4800">
          <a:solidFill>
            <a:srgbClr val="262626"/>
          </a:solidFill>
          <a:latin typeface="Century Gothic" pitchFamily="34" charset="0"/>
        </a:defRPr>
      </a:lvl6pPr>
      <a:lvl7pPr marL="914400" algn="l" rtl="0" fontAlgn="base">
        <a:lnSpc>
          <a:spcPct val="90000"/>
        </a:lnSpc>
        <a:spcBef>
          <a:spcPct val="0"/>
        </a:spcBef>
        <a:spcAft>
          <a:spcPct val="0"/>
        </a:spcAft>
        <a:defRPr sz="4800">
          <a:solidFill>
            <a:srgbClr val="262626"/>
          </a:solidFill>
          <a:latin typeface="Century Gothic" pitchFamily="34" charset="0"/>
        </a:defRPr>
      </a:lvl7pPr>
      <a:lvl8pPr marL="1371600" algn="l" rtl="0" fontAlgn="base">
        <a:lnSpc>
          <a:spcPct val="90000"/>
        </a:lnSpc>
        <a:spcBef>
          <a:spcPct val="0"/>
        </a:spcBef>
        <a:spcAft>
          <a:spcPct val="0"/>
        </a:spcAft>
        <a:defRPr sz="4800">
          <a:solidFill>
            <a:srgbClr val="262626"/>
          </a:solidFill>
          <a:latin typeface="Century Gothic" pitchFamily="34" charset="0"/>
        </a:defRPr>
      </a:lvl8pPr>
      <a:lvl9pPr marL="1828800" algn="l" rtl="0" fontAlgn="base">
        <a:lnSpc>
          <a:spcPct val="90000"/>
        </a:lnSpc>
        <a:spcBef>
          <a:spcPct val="0"/>
        </a:spcBef>
        <a:spcAft>
          <a:spcPct val="0"/>
        </a:spcAft>
        <a:defRPr sz="4800">
          <a:solidFill>
            <a:srgbClr val="262626"/>
          </a:solidFill>
          <a:latin typeface="Century Gothic" pitchFamily="34" charset="0"/>
        </a:defRPr>
      </a:lvl9pPr>
    </p:titleStyle>
    <p:bodyStyle>
      <a:lvl1pPr marL="182563" indent="-182563" algn="l" rtl="0" eaLnBrk="0" fontAlgn="base" hangingPunct="0">
        <a:spcBef>
          <a:spcPts val="900"/>
        </a:spcBef>
        <a:spcAft>
          <a:spcPct val="0"/>
        </a:spcAft>
        <a:buClr>
          <a:srgbClr val="262626"/>
        </a:buClr>
        <a:buFont typeface="Garamond" pitchFamily="18" charset="0"/>
        <a:buChar char="◦"/>
        <a:defRPr kern="1200">
          <a:solidFill>
            <a:schemeClr val="tx1"/>
          </a:solidFill>
          <a:latin typeface="+mn-lt"/>
          <a:ea typeface="+mn-ea"/>
          <a:cs typeface="+mn-cs"/>
        </a:defRPr>
      </a:lvl1pPr>
      <a:lvl2pPr marL="457200" indent="-182563" algn="l" rtl="0" eaLnBrk="0" fontAlgn="base" hangingPunct="0">
        <a:spcBef>
          <a:spcPts val="500"/>
        </a:spcBef>
        <a:spcAft>
          <a:spcPct val="0"/>
        </a:spcAft>
        <a:buClr>
          <a:srgbClr val="262626"/>
        </a:buClr>
        <a:buFont typeface="Garamond" pitchFamily="18" charset="0"/>
        <a:buChar char="◦"/>
        <a:defRPr sz="1600" kern="1200">
          <a:solidFill>
            <a:schemeClr val="tx1"/>
          </a:solidFill>
          <a:latin typeface="+mn-lt"/>
          <a:ea typeface="+mn-ea"/>
          <a:cs typeface="+mn-cs"/>
        </a:defRPr>
      </a:lvl2pPr>
      <a:lvl3pPr marL="730250" indent="-182563" algn="l" rtl="0" eaLnBrk="0" fontAlgn="base" hangingPunct="0">
        <a:spcBef>
          <a:spcPts val="500"/>
        </a:spcBef>
        <a:spcAft>
          <a:spcPct val="0"/>
        </a:spcAft>
        <a:buClr>
          <a:srgbClr val="262626"/>
        </a:buClr>
        <a:buFont typeface="Garamond" pitchFamily="18" charset="0"/>
        <a:buChar char="◦"/>
        <a:defRPr sz="1400" kern="1200">
          <a:solidFill>
            <a:schemeClr val="tx1"/>
          </a:solidFill>
          <a:latin typeface="+mn-lt"/>
          <a:ea typeface="+mn-ea"/>
          <a:cs typeface="+mn-cs"/>
        </a:defRPr>
      </a:lvl3pPr>
      <a:lvl4pPr marL="1004888" indent="-182563" algn="l" rtl="0" eaLnBrk="0" fontAlgn="base" hangingPunct="0">
        <a:spcBef>
          <a:spcPts val="500"/>
        </a:spcBef>
        <a:spcAft>
          <a:spcPct val="0"/>
        </a:spcAft>
        <a:buClr>
          <a:srgbClr val="262626"/>
        </a:buClr>
        <a:buFont typeface="Garamond" pitchFamily="18" charset="0"/>
        <a:buChar char="◦"/>
        <a:defRPr sz="1400" kern="1200">
          <a:solidFill>
            <a:schemeClr val="tx1"/>
          </a:solidFill>
          <a:latin typeface="+mn-lt"/>
          <a:ea typeface="+mn-ea"/>
          <a:cs typeface="+mn-cs"/>
        </a:defRPr>
      </a:lvl4pPr>
      <a:lvl5pPr marL="1279525" indent="-182563" algn="l" rtl="0" eaLnBrk="0" fontAlgn="base" hangingPunct="0">
        <a:spcBef>
          <a:spcPts val="500"/>
        </a:spcBef>
        <a:spcAft>
          <a:spcPct val="0"/>
        </a:spcAft>
        <a:buClr>
          <a:srgbClr val="262626"/>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www.lfsag.unito.it/ark/proverbi_griki.html" TargetMode="Externa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hyperlink" Target="https://www.lfsag.unito.it/ark/calimera_ali.html" TargetMode="External"/><Relationship Id="rId5" Type="http://schemas.openxmlformats.org/officeDocument/2006/relationships/hyperlink" Target="https://www.youtube.com/watch?v=9LvsgwpQJmo&amp;list=PLVEybPtIaxoZ90OkH-VbLP8M4fiHHEFGZ" TargetMode="External"/><Relationship Id="rId4" Type="http://schemas.openxmlformats.org/officeDocument/2006/relationships/hyperlink" Target="https://www.lfsag.unito.it/ark/proverbi_Sternatia_OK.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treccani.it/enciclopedia/comunita-greca_(Enciclopedia-dell'Italiano)" TargetMode="External"/><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hyperlink" Target="http://www.treccani.it/magazine/lingua_italiana/speciali/minoranze/Romano.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lfsag.unito.it/antonio_romano/Romano2010_sternatia.pdf" TargetMode="External"/><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hyperlink" Target="http://www.lfsag.unito.it/antonio_romano/2011CyprusMGD3_Romano_compressed.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lfsag.unito.it/antonio_romano/AR2016_isole.pdf" TargetMode="External"/><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hyperlink" Target="https://iris.unito.it/retrieve/e27ce432-1246-2581-e053-d805fe0acbaa/AR2021_gksal_estratto.pdf"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lfsag.unito.it/" TargetMode="External"/><Relationship Id="rId2" Type="http://schemas.openxmlformats.org/officeDocument/2006/relationships/hyperlink" Target="mailto:antonio.romano@unito.it"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mailto:lfsag.unito@gmail.com"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lfsag.unito.it/ark/calimera_ali.html"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62100" y="1905000"/>
            <a:ext cx="9067800" cy="2590800"/>
          </a:xfrm>
        </p:spPr>
        <p:txBody>
          <a:bodyPr/>
          <a:lstStyle/>
          <a:p>
            <a:pPr eaLnBrk="1" hangingPunct="1">
              <a:defRPr/>
            </a:pPr>
            <a:r>
              <a:rPr lang="it-IT" sz="4400" b="1" cap="none" dirty="0">
                <a:solidFill>
                  <a:srgbClr val="262626"/>
                </a:solidFill>
              </a:rPr>
              <a:t>Il greco salentino: una lingua come monumento e come risorsa per una riscoperta d'identità</a:t>
            </a:r>
            <a:br>
              <a:rPr lang="it-IT" sz="4400" cap="none" dirty="0">
                <a:solidFill>
                  <a:srgbClr val="262626"/>
                </a:solidFill>
              </a:rPr>
            </a:br>
            <a:endParaRPr lang="it-IT" sz="4400" cap="none" dirty="0">
              <a:solidFill>
                <a:srgbClr val="262626"/>
              </a:solidFill>
            </a:endParaRPr>
          </a:p>
        </p:txBody>
      </p:sp>
      <p:sp>
        <p:nvSpPr>
          <p:cNvPr id="3" name="Sottotitolo 2"/>
          <p:cNvSpPr>
            <a:spLocks noGrp="1"/>
          </p:cNvSpPr>
          <p:nvPr>
            <p:ph type="subTitle" idx="1"/>
          </p:nvPr>
        </p:nvSpPr>
        <p:spPr>
          <a:xfrm>
            <a:off x="1562100" y="4316413"/>
            <a:ext cx="9070975" cy="1055687"/>
          </a:xfrm>
        </p:spPr>
        <p:txBody>
          <a:bodyPr/>
          <a:lstStyle/>
          <a:p>
            <a:pPr eaLnBrk="1" hangingPunct="1">
              <a:spcBef>
                <a:spcPct val="0"/>
              </a:spcBef>
              <a:defRPr/>
            </a:pPr>
            <a:r>
              <a:rPr lang="it-IT" sz="1800" dirty="0"/>
              <a:t>Antonio Romano</a:t>
            </a:r>
          </a:p>
          <a:p>
            <a:pPr eaLnBrk="1" hangingPunct="1">
              <a:spcBef>
                <a:spcPct val="0"/>
              </a:spcBef>
              <a:defRPr/>
            </a:pPr>
            <a:r>
              <a:rPr lang="it-IT" sz="1500" dirty="0"/>
              <a:t>LFSAG-Laboratorio di Fonetica Sperimentale «A. </a:t>
            </a:r>
            <a:r>
              <a:rPr lang="it-IT" sz="1500" dirty="0" err="1"/>
              <a:t>Genre</a:t>
            </a:r>
            <a:r>
              <a:rPr lang="it-IT" sz="1500" dirty="0"/>
              <a:t>»</a:t>
            </a:r>
          </a:p>
          <a:p>
            <a:pPr eaLnBrk="1" hangingPunct="1">
              <a:spcBef>
                <a:spcPct val="0"/>
              </a:spcBef>
              <a:defRPr/>
            </a:pPr>
            <a:r>
              <a:rPr lang="it-IT" sz="1500" dirty="0"/>
              <a:t>Dipartimento di Lingue e Letterature Straniere e Culture Moderne – Università di Torino</a:t>
            </a:r>
          </a:p>
          <a:p>
            <a:pPr eaLnBrk="1" hangingPunct="1">
              <a:spcBef>
                <a:spcPct val="0"/>
              </a:spcBef>
              <a:defRPr/>
            </a:pPr>
            <a:r>
              <a:rPr lang="it-IT" sz="1400" dirty="0"/>
              <a:t>www.lfsag.unito.it</a:t>
            </a:r>
          </a:p>
        </p:txBody>
      </p:sp>
      <p:pic>
        <p:nvPicPr>
          <p:cNvPr id="13315" name="Picture 5" descr="C:\Users\Utente\Downloads\logo_lfsag.PNG"/>
          <p:cNvPicPr>
            <a:picLocks noChangeAspect="1" noChangeArrowheads="1"/>
          </p:cNvPicPr>
          <p:nvPr/>
        </p:nvPicPr>
        <p:blipFill>
          <a:blip r:embed="rId2"/>
          <a:srcRect/>
          <a:stretch>
            <a:fillRect/>
          </a:stretch>
        </p:blipFill>
        <p:spPr bwMode="auto">
          <a:xfrm>
            <a:off x="5067454" y="103188"/>
            <a:ext cx="1648306" cy="939800"/>
          </a:xfrm>
          <a:prstGeom prst="rect">
            <a:avLst/>
          </a:prstGeom>
          <a:noFill/>
          <a:ln w="9525">
            <a:noFill/>
            <a:miter lim="800000"/>
            <a:headEnd/>
            <a:tailEnd/>
          </a:ln>
        </p:spPr>
      </p:pic>
      <p:sp>
        <p:nvSpPr>
          <p:cNvPr id="13317" name="AutoShape 11" descr="www.unito.it/sites/all/themes/bsunito/img/logo_new..."/>
          <p:cNvSpPr>
            <a:spLocks noChangeAspect="1" noChangeArrowheads="1"/>
          </p:cNvSpPr>
          <p:nvPr/>
        </p:nvSpPr>
        <p:spPr bwMode="auto">
          <a:xfrm>
            <a:off x="5943600" y="3276600"/>
            <a:ext cx="304800" cy="304800"/>
          </a:xfrm>
          <a:prstGeom prst="rect">
            <a:avLst/>
          </a:prstGeom>
          <a:noFill/>
          <a:ln w="9525">
            <a:noFill/>
            <a:miter lim="800000"/>
            <a:headEnd/>
            <a:tailEnd/>
          </a:ln>
        </p:spPr>
        <p:txBody>
          <a:bodyPr/>
          <a:lstStyle/>
          <a:p>
            <a:endParaRPr lang="it-IT"/>
          </a:p>
        </p:txBody>
      </p:sp>
      <p:sp>
        <p:nvSpPr>
          <p:cNvPr id="13318" name="AutoShape 13" descr="Mostra immagine originale"/>
          <p:cNvSpPr>
            <a:spLocks noChangeAspect="1" noChangeArrowheads="1"/>
          </p:cNvSpPr>
          <p:nvPr/>
        </p:nvSpPr>
        <p:spPr bwMode="auto">
          <a:xfrm>
            <a:off x="3257550" y="2347913"/>
            <a:ext cx="5676900" cy="2162175"/>
          </a:xfrm>
          <a:prstGeom prst="rect">
            <a:avLst/>
          </a:prstGeom>
          <a:noFill/>
          <a:ln w="9525">
            <a:noFill/>
            <a:miter lim="800000"/>
            <a:headEnd/>
            <a:tailEnd/>
          </a:ln>
        </p:spPr>
        <p:txBody>
          <a:bodyPr/>
          <a:lstStyle/>
          <a:p>
            <a:endParaRPr lang="it-IT"/>
          </a:p>
        </p:txBody>
      </p:sp>
      <p:sp>
        <p:nvSpPr>
          <p:cNvPr id="13319" name="AutoShape 15" descr="Università di Torino"/>
          <p:cNvSpPr>
            <a:spLocks noChangeAspect="1" noChangeArrowheads="1"/>
          </p:cNvSpPr>
          <p:nvPr/>
        </p:nvSpPr>
        <p:spPr bwMode="auto">
          <a:xfrm>
            <a:off x="5943600" y="3276600"/>
            <a:ext cx="304800" cy="304800"/>
          </a:xfrm>
          <a:prstGeom prst="rect">
            <a:avLst/>
          </a:prstGeom>
          <a:noFill/>
          <a:ln w="9525">
            <a:noFill/>
            <a:miter lim="800000"/>
            <a:headEnd/>
            <a:tailEnd/>
          </a:ln>
        </p:spPr>
        <p:txBody>
          <a:bodyPr/>
          <a:lstStyle/>
          <a:p>
            <a:endParaRPr lang="it-IT"/>
          </a:p>
        </p:txBody>
      </p:sp>
      <p:pic>
        <p:nvPicPr>
          <p:cNvPr id="13320" name="Picture 17"/>
          <p:cNvPicPr>
            <a:picLocks noChangeAspect="1" noChangeArrowheads="1"/>
          </p:cNvPicPr>
          <p:nvPr/>
        </p:nvPicPr>
        <p:blipFill>
          <a:blip r:embed="rId3"/>
          <a:srcRect/>
          <a:stretch>
            <a:fillRect/>
          </a:stretch>
        </p:blipFill>
        <p:spPr bwMode="auto">
          <a:xfrm>
            <a:off x="9631680" y="103189"/>
            <a:ext cx="2390458" cy="935968"/>
          </a:xfrm>
          <a:prstGeom prst="rect">
            <a:avLst/>
          </a:prstGeom>
          <a:noFill/>
          <a:ln w="9525">
            <a:noFill/>
            <a:miter lim="800000"/>
            <a:headEnd/>
            <a:tailEnd/>
          </a:ln>
        </p:spPr>
      </p:pic>
      <p:sp>
        <p:nvSpPr>
          <p:cNvPr id="10" name="Segnaposto contenuto 2">
            <a:extLst>
              <a:ext uri="{FF2B5EF4-FFF2-40B4-BE49-F238E27FC236}">
                <a16:creationId xmlns:a16="http://schemas.microsoft.com/office/drawing/2014/main" id="{26DE5AEF-991E-4D19-85D7-7DFD7B649262}"/>
              </a:ext>
            </a:extLst>
          </p:cNvPr>
          <p:cNvSpPr txBox="1">
            <a:spLocks/>
          </p:cNvSpPr>
          <p:nvPr/>
        </p:nvSpPr>
        <p:spPr bwMode="auto">
          <a:xfrm>
            <a:off x="1558925" y="6107113"/>
            <a:ext cx="9070975" cy="357187"/>
          </a:xfrm>
          <a:prstGeom prst="rect">
            <a:avLst/>
          </a:prstGeom>
          <a:solidFill>
            <a:schemeClr val="bg1"/>
          </a:solidFill>
          <a:ln w="6350">
            <a:solidFill>
              <a:schemeClr val="accent1">
                <a:lumMod val="75000"/>
              </a:schemeClr>
            </a:solidFill>
            <a:miter lim="800000"/>
            <a:headEnd/>
            <a:tailEnd/>
          </a:ln>
        </p:spPr>
        <p:txBody>
          <a:bodyPr vert="horz" wrap="square" lIns="91440" tIns="45720" rIns="91440" bIns="45720" numCol="1" anchor="t" anchorCtr="0" compatLnSpc="1">
            <a:prstTxWarp prst="textNoShape">
              <a:avLst/>
            </a:prstTxWarp>
          </a:bodyPr>
          <a:lstStyle>
            <a:lvl1pPr marL="182563" indent="-182563" algn="l" rtl="0" eaLnBrk="0" fontAlgn="base" hangingPunct="0">
              <a:spcBef>
                <a:spcPts val="900"/>
              </a:spcBef>
              <a:spcAft>
                <a:spcPct val="0"/>
              </a:spcAft>
              <a:buClr>
                <a:srgbClr val="262626"/>
              </a:buClr>
              <a:buFont typeface="Garamond" pitchFamily="18" charset="0"/>
              <a:buChar char="◦"/>
              <a:defRPr kern="1200">
                <a:solidFill>
                  <a:schemeClr val="tx1"/>
                </a:solidFill>
                <a:latin typeface="+mn-lt"/>
                <a:ea typeface="+mn-ea"/>
                <a:cs typeface="+mn-cs"/>
              </a:defRPr>
            </a:lvl1pPr>
            <a:lvl2pPr marL="457200" indent="-182563" algn="l" rtl="0" eaLnBrk="0" fontAlgn="base" hangingPunct="0">
              <a:spcBef>
                <a:spcPts val="500"/>
              </a:spcBef>
              <a:spcAft>
                <a:spcPct val="0"/>
              </a:spcAft>
              <a:buClr>
                <a:srgbClr val="262626"/>
              </a:buClr>
              <a:buFont typeface="Garamond" pitchFamily="18" charset="0"/>
              <a:buChar char="◦"/>
              <a:defRPr sz="1600" kern="1200">
                <a:solidFill>
                  <a:schemeClr val="tx1"/>
                </a:solidFill>
                <a:latin typeface="+mn-lt"/>
                <a:ea typeface="+mn-ea"/>
                <a:cs typeface="+mn-cs"/>
              </a:defRPr>
            </a:lvl2pPr>
            <a:lvl3pPr marL="730250" indent="-182563" algn="l" rtl="0" eaLnBrk="0" fontAlgn="base" hangingPunct="0">
              <a:spcBef>
                <a:spcPts val="500"/>
              </a:spcBef>
              <a:spcAft>
                <a:spcPct val="0"/>
              </a:spcAft>
              <a:buClr>
                <a:srgbClr val="262626"/>
              </a:buClr>
              <a:buFont typeface="Garamond" pitchFamily="18" charset="0"/>
              <a:buChar char="◦"/>
              <a:defRPr sz="1400" kern="1200">
                <a:solidFill>
                  <a:schemeClr val="tx1"/>
                </a:solidFill>
                <a:latin typeface="+mn-lt"/>
                <a:ea typeface="+mn-ea"/>
                <a:cs typeface="+mn-cs"/>
              </a:defRPr>
            </a:lvl3pPr>
            <a:lvl4pPr marL="1004888" indent="-182563" algn="l" rtl="0" eaLnBrk="0" fontAlgn="base" hangingPunct="0">
              <a:spcBef>
                <a:spcPts val="500"/>
              </a:spcBef>
              <a:spcAft>
                <a:spcPct val="0"/>
              </a:spcAft>
              <a:buClr>
                <a:srgbClr val="262626"/>
              </a:buClr>
              <a:buFont typeface="Garamond" pitchFamily="18" charset="0"/>
              <a:buChar char="◦"/>
              <a:defRPr sz="1400" kern="1200">
                <a:solidFill>
                  <a:schemeClr val="tx1"/>
                </a:solidFill>
                <a:latin typeface="+mn-lt"/>
                <a:ea typeface="+mn-ea"/>
                <a:cs typeface="+mn-cs"/>
              </a:defRPr>
            </a:lvl4pPr>
            <a:lvl5pPr marL="1279525" indent="-182563" algn="l" rtl="0" eaLnBrk="0" fontAlgn="base" hangingPunct="0">
              <a:spcBef>
                <a:spcPts val="500"/>
              </a:spcBef>
              <a:spcAft>
                <a:spcPct val="0"/>
              </a:spcAft>
              <a:buClr>
                <a:srgbClr val="262626"/>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ctr" defTabSz="914400" eaLnBrk="1" hangingPunct="1">
              <a:buNone/>
            </a:pPr>
            <a:r>
              <a:rPr lang="it-IT" b="1" dirty="0"/>
              <a:t>II Convegno di Studi Grecanici – </a:t>
            </a:r>
            <a:r>
              <a:rPr lang="it-IT" b="1" dirty="0" err="1"/>
              <a:t>Chora</a:t>
            </a:r>
            <a:r>
              <a:rPr lang="it-IT" b="1" dirty="0"/>
              <a:t>-ma, Sternatia (Lecce), 3 e 4 giugno 2023</a:t>
            </a:r>
          </a:p>
        </p:txBody>
      </p:sp>
      <p:pic>
        <p:nvPicPr>
          <p:cNvPr id="4" name="Immagine 3">
            <a:extLst>
              <a:ext uri="{FF2B5EF4-FFF2-40B4-BE49-F238E27FC236}">
                <a16:creationId xmlns:a16="http://schemas.microsoft.com/office/drawing/2014/main" id="{ABFED032-C731-46DA-A19F-4FAEF2F1F2B3}"/>
              </a:ext>
            </a:extLst>
          </p:cNvPr>
          <p:cNvPicPr>
            <a:picLocks noChangeAspect="1"/>
          </p:cNvPicPr>
          <p:nvPr/>
        </p:nvPicPr>
        <p:blipFill>
          <a:blip r:embed="rId4"/>
          <a:stretch>
            <a:fillRect/>
          </a:stretch>
        </p:blipFill>
        <p:spPr>
          <a:xfrm>
            <a:off x="169862" y="114300"/>
            <a:ext cx="3684469" cy="92868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0" name="Rectangle 9">
            <a:extLst/>
          </p:cNvPr>
          <p:cNvSpPr>
            <a:spLocks noGrp="1" noRot="1" noChangeAspect="1" noMove="1" noResize="1" noEditPoints="1" noAdjustHandles="1" noChangeArrowheads="1" noChangeShapeType="1" noTextEdit="1"/>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p:cNvPr>
          <p:cNvSpPr>
            <a:spLocks noGrp="1" noRot="1" noChangeAspect="1" noMove="1" noResize="1" noEditPoints="1" noAdjustHandles="1" noChangeArrowheads="1" noChangeShapeType="1" noTextEdit="1"/>
          </p:cNvSpPr>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p:cNvPr>
          <p:cNvSpPr>
            <a:spLocks noGrp="1" noRot="1" noChangeAspect="1" noMove="1" noResize="1" noEditPoints="1" noAdjustHandles="1" noChangeArrowheads="1" noChangeShapeType="1" noTextEdit="1"/>
          </p:cNvSpPr>
          <p:nvPr/>
        </p:nvSpPr>
        <p:spPr>
          <a:xfrm>
            <a:off x="3371850" y="622300"/>
            <a:ext cx="8199438" cy="5613400"/>
          </a:xfrm>
          <a:prstGeom prst="rect">
            <a:avLst/>
          </a:prstGeom>
          <a:noFill/>
          <a:ln w="6350" cap="sq" cmpd="sng" algn="ctr">
            <a:solidFill>
              <a:schemeClr val="tx1">
                <a:lumMod val="75000"/>
                <a:lumOff val="25000"/>
              </a:schemeClr>
            </a:solidFill>
            <a:prstDash val="solid"/>
            <a:miter lim="800000"/>
          </a:ln>
          <a:effectLst/>
        </p:spPr>
      </p:sp>
      <p:sp>
        <p:nvSpPr>
          <p:cNvPr id="21513" name="Titolo 1"/>
          <p:cNvSpPr>
            <a:spLocks noGrp="1"/>
          </p:cNvSpPr>
          <p:nvPr>
            <p:ph type="title" idx="4294967295"/>
          </p:nvPr>
        </p:nvSpPr>
        <p:spPr>
          <a:xfrm>
            <a:off x="3643312" y="792163"/>
            <a:ext cx="7927976" cy="1517650"/>
          </a:xfrm>
        </p:spPr>
        <p:txBody>
          <a:bodyPr/>
          <a:lstStyle/>
          <a:p>
            <a:pPr eaLnBrk="1" hangingPunct="1"/>
            <a:r>
              <a:rPr lang="es-ES" sz="4700" dirty="0"/>
              <a:t>Admonitio / Monumentum</a:t>
            </a:r>
            <a:endParaRPr lang="it-IT" sz="4700" i="1" dirty="0"/>
          </a:p>
        </p:txBody>
      </p:sp>
      <p:sp>
        <p:nvSpPr>
          <p:cNvPr id="21514" name="Segnaposto contenuto 2"/>
          <p:cNvSpPr>
            <a:spLocks noGrp="1"/>
          </p:cNvSpPr>
          <p:nvPr>
            <p:ph idx="4294967295"/>
          </p:nvPr>
        </p:nvSpPr>
        <p:spPr>
          <a:xfrm>
            <a:off x="3632200" y="2474913"/>
            <a:ext cx="7734300" cy="3425825"/>
          </a:xfrm>
        </p:spPr>
        <p:txBody>
          <a:bodyPr/>
          <a:lstStyle/>
          <a:p>
            <a:pPr eaLnBrk="1" hangingPunct="1">
              <a:spcBef>
                <a:spcPts val="600"/>
              </a:spcBef>
            </a:pPr>
            <a:r>
              <a:rPr lang="it-IT" dirty="0"/>
              <a:t>È dunque sui resti di una lingua, </a:t>
            </a:r>
            <a:r>
              <a:rPr lang="it-IT" i="1" dirty="0" err="1"/>
              <a:t>Sprachreste</a:t>
            </a:r>
            <a:r>
              <a:rPr lang="it-IT" dirty="0"/>
              <a:t>, che si ritrovano talvolta: </a:t>
            </a:r>
          </a:p>
          <a:p>
            <a:pPr eaLnBrk="1" hangingPunct="1">
              <a:spcBef>
                <a:spcPts val="600"/>
              </a:spcBef>
            </a:pPr>
            <a:r>
              <a:rPr lang="it-IT" dirty="0"/>
              <a:t>da un lato, ricercatori "stranieri" che mostrano il loro interesse per la lingua in via di estinzione e, forse inconsapevolmente, </a:t>
            </a:r>
            <a:r>
              <a:rPr lang="it-IT" i="1" dirty="0"/>
              <a:t>ammoniscono</a:t>
            </a:r>
            <a:r>
              <a:rPr lang="it-IT" dirty="0"/>
              <a:t> gli ultimi testimoni a impegnarsi nella conservazione di un sistema tramandato dai loro antenati; </a:t>
            </a:r>
          </a:p>
          <a:p>
            <a:pPr eaLnBrk="1" hangingPunct="1">
              <a:spcBef>
                <a:spcPts val="600"/>
              </a:spcBef>
            </a:pPr>
            <a:r>
              <a:rPr lang="it-IT" dirty="0"/>
              <a:t>dall'altro lato (per motivi vari), si incontrano paladini locali che si adoperano per costruire un </a:t>
            </a:r>
            <a:r>
              <a:rPr lang="it-IT" i="1" dirty="0"/>
              <a:t>monumento</a:t>
            </a:r>
            <a:r>
              <a:rPr lang="it-IT" dirty="0"/>
              <a:t> alla loro lingua in via di estinzione. </a:t>
            </a:r>
          </a:p>
          <a:p>
            <a:pPr eaLnBrk="1" hangingPunct="1">
              <a:spcBef>
                <a:spcPts val="600"/>
              </a:spcBef>
            </a:pPr>
            <a:r>
              <a:rPr lang="it-IT" dirty="0"/>
              <a:t>N.B. "monumento" e "ammonizione" &lt; stessa radice: MONERE "prevenire", prima di un evento o - paradossalmente - dopo.</a:t>
            </a:r>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0" name="Rectangle 9">
            <a:extLst/>
          </p:cNvPr>
          <p:cNvSpPr>
            <a:spLocks noGrp="1" noRot="1" noChangeAspect="1" noMove="1" noResize="1" noEditPoints="1" noAdjustHandles="1" noChangeArrowheads="1" noChangeShapeType="1" noTextEdit="1"/>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p:cNvPr>
          <p:cNvSpPr>
            <a:spLocks noGrp="1" noRot="1" noChangeAspect="1" noMove="1" noResize="1" noEditPoints="1" noAdjustHandles="1" noChangeArrowheads="1" noChangeShapeType="1" noTextEdit="1"/>
          </p:cNvSpPr>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p:cNvPr>
          <p:cNvSpPr>
            <a:spLocks noGrp="1" noRot="1" noChangeAspect="1" noMove="1" noResize="1" noEditPoints="1" noAdjustHandles="1" noChangeArrowheads="1" noChangeShapeType="1" noTextEdit="1"/>
          </p:cNvSpPr>
          <p:nvPr/>
        </p:nvSpPr>
        <p:spPr>
          <a:xfrm>
            <a:off x="3371850" y="622300"/>
            <a:ext cx="8199438" cy="5613400"/>
          </a:xfrm>
          <a:prstGeom prst="rect">
            <a:avLst/>
          </a:prstGeom>
          <a:noFill/>
          <a:ln w="6350" cap="sq" cmpd="sng" algn="ctr">
            <a:solidFill>
              <a:schemeClr val="tx1">
                <a:lumMod val="75000"/>
                <a:lumOff val="25000"/>
              </a:schemeClr>
            </a:solidFill>
            <a:prstDash val="solid"/>
            <a:miter lim="800000"/>
          </a:ln>
          <a:effectLst/>
        </p:spPr>
      </p:sp>
      <p:sp>
        <p:nvSpPr>
          <p:cNvPr id="23561" name="Titolo 1"/>
          <p:cNvSpPr>
            <a:spLocks noGrp="1"/>
          </p:cNvSpPr>
          <p:nvPr>
            <p:ph type="title" idx="4294967295"/>
          </p:nvPr>
        </p:nvSpPr>
        <p:spPr>
          <a:xfrm>
            <a:off x="3643313" y="792163"/>
            <a:ext cx="7912100" cy="1373187"/>
          </a:xfrm>
        </p:spPr>
        <p:txBody>
          <a:bodyPr/>
          <a:lstStyle/>
          <a:p>
            <a:pPr eaLnBrk="1" hangingPunct="1"/>
            <a:r>
              <a:rPr lang="it-IT" sz="4400" dirty="0"/>
              <a:t>Il ruolo del linguista in una prospettiva di lungo termine</a:t>
            </a:r>
          </a:p>
        </p:txBody>
      </p:sp>
      <p:sp>
        <p:nvSpPr>
          <p:cNvPr id="23562" name="Segnaposto contenuto 2"/>
          <p:cNvSpPr>
            <a:spLocks noGrp="1"/>
          </p:cNvSpPr>
          <p:nvPr>
            <p:ph idx="4294967295"/>
          </p:nvPr>
        </p:nvSpPr>
        <p:spPr>
          <a:xfrm>
            <a:off x="3632200" y="2366963"/>
            <a:ext cx="7734300" cy="3533775"/>
          </a:xfrm>
        </p:spPr>
        <p:txBody>
          <a:bodyPr/>
          <a:lstStyle/>
          <a:p>
            <a:pPr eaLnBrk="1" hangingPunct="1"/>
            <a:r>
              <a:rPr lang="it-IT" i="1" dirty="0"/>
              <a:t>Documentare</a:t>
            </a:r>
            <a:r>
              <a:rPr lang="it-IT" dirty="0"/>
              <a:t>. I documenti raccolti ci forniscono un paradigma estendibile</a:t>
            </a:r>
            <a:r>
              <a:rPr lang="it-IT" i="1" dirty="0"/>
              <a:t> mutatis mutandis </a:t>
            </a:r>
            <a:r>
              <a:rPr lang="it-IT" dirty="0"/>
              <a:t>ad altri spazi geografici in cui il linguista, l'operatore culturale, ha la possibilità di mostrare come la sua attività sul campo, a contatto con le popolazioni locali, possa fornire informazioni preziose.</a:t>
            </a:r>
          </a:p>
          <a:p>
            <a:pPr eaLnBrk="1" hangingPunct="1"/>
            <a:r>
              <a:rPr lang="it-IT" i="1" dirty="0"/>
              <a:t>Formare</a:t>
            </a:r>
            <a:r>
              <a:rPr lang="it-IT" dirty="0"/>
              <a:t>. A Torino, dove si trovano le testimonianze di M.G. Bartoli, il caso del dalmatico, al di là del mito, è emblematico: </a:t>
            </a:r>
            <a:br>
              <a:rPr lang="it-IT" dirty="0"/>
            </a:br>
            <a:r>
              <a:rPr lang="it-IT" dirty="0"/>
              <a:t>la descrizione di come i vari linguisti precedenti hanno interagito con la popolazione locale dell'isola e delle relazioni tra gli informatori fornisce una narrazione a cui i giovani linguisti in formazione possono guardare con interesse vedendo il loro ruolo in una prospettiva di lungo periodo.</a:t>
            </a:r>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0" name="Rectangle 9">
            <a:extLst/>
          </p:cNvPr>
          <p:cNvSpPr>
            <a:spLocks noGrp="1" noRot="1" noChangeAspect="1" noMove="1" noResize="1" noEditPoints="1" noAdjustHandles="1" noChangeArrowheads="1" noChangeShapeType="1" noTextEdit="1"/>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p:cNvPr>
          <p:cNvSpPr>
            <a:spLocks noGrp="1" noRot="1" noChangeAspect="1" noMove="1" noResize="1" noEditPoints="1" noAdjustHandles="1" noChangeArrowheads="1" noChangeShapeType="1" noTextEdit="1"/>
          </p:cNvSpPr>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p:cNvPr>
          <p:cNvSpPr>
            <a:spLocks noGrp="1" noRot="1" noChangeAspect="1" noMove="1" noResize="1" noEditPoints="1" noAdjustHandles="1" noChangeArrowheads="1" noChangeShapeType="1" noTextEdit="1"/>
          </p:cNvSpPr>
          <p:nvPr/>
        </p:nvSpPr>
        <p:spPr>
          <a:xfrm>
            <a:off x="3371850" y="622300"/>
            <a:ext cx="8199438" cy="5613400"/>
          </a:xfrm>
          <a:prstGeom prst="rect">
            <a:avLst/>
          </a:prstGeom>
          <a:noFill/>
          <a:ln w="6350" cap="sq" cmpd="sng" algn="ctr">
            <a:solidFill>
              <a:schemeClr val="tx1">
                <a:lumMod val="75000"/>
                <a:lumOff val="25000"/>
              </a:schemeClr>
            </a:solidFill>
            <a:prstDash val="solid"/>
            <a:miter lim="800000"/>
          </a:ln>
          <a:effectLst/>
        </p:spPr>
      </p:sp>
      <p:sp>
        <p:nvSpPr>
          <p:cNvPr id="25609" name="Titolo 1"/>
          <p:cNvSpPr>
            <a:spLocks noGrp="1"/>
          </p:cNvSpPr>
          <p:nvPr>
            <p:ph type="title" idx="4294967295"/>
          </p:nvPr>
        </p:nvSpPr>
        <p:spPr>
          <a:xfrm>
            <a:off x="3643313" y="792163"/>
            <a:ext cx="7912100" cy="1373187"/>
          </a:xfrm>
        </p:spPr>
        <p:txBody>
          <a:bodyPr/>
          <a:lstStyle/>
          <a:p>
            <a:pPr eaLnBrk="1" hangingPunct="1"/>
            <a:r>
              <a:rPr lang="fr-FR" dirty="0"/>
              <a:t>Una </a:t>
            </a:r>
            <a:r>
              <a:rPr lang="fr-FR" dirty="0" err="1"/>
              <a:t>missione</a:t>
            </a:r>
            <a:r>
              <a:rPr lang="fr-FR" dirty="0"/>
              <a:t> </a:t>
            </a:r>
            <a:r>
              <a:rPr lang="fr-FR" dirty="0" err="1"/>
              <a:t>possibile</a:t>
            </a:r>
            <a:r>
              <a:rPr lang="fr-FR" dirty="0"/>
              <a:t> </a:t>
            </a:r>
            <a:endParaRPr lang="it-IT" dirty="0"/>
          </a:p>
        </p:txBody>
      </p:sp>
      <p:sp>
        <p:nvSpPr>
          <p:cNvPr id="25610" name="Segnaposto contenuto 2"/>
          <p:cNvSpPr>
            <a:spLocks noGrp="1"/>
          </p:cNvSpPr>
          <p:nvPr>
            <p:ph idx="4294967295"/>
          </p:nvPr>
        </p:nvSpPr>
        <p:spPr>
          <a:xfrm>
            <a:off x="3632200" y="2366963"/>
            <a:ext cx="7675563" cy="3533775"/>
          </a:xfrm>
        </p:spPr>
        <p:txBody>
          <a:bodyPr/>
          <a:lstStyle/>
          <a:p>
            <a:pPr eaLnBrk="1" hangingPunct="1"/>
            <a:r>
              <a:rPr lang="it-IT" dirty="0"/>
              <a:t>Quando i ricercatori guardano ai "relitti" sparsi e salvabili delle lingue del passato, possono solo immaginare un'umanità sconosciuta e le dinamiche di società spesso tracciate attraverso altre conoscenze disciplinari. </a:t>
            </a:r>
          </a:p>
          <a:p>
            <a:pPr eaLnBrk="1" hangingPunct="1"/>
            <a:r>
              <a:rPr lang="it-IT" dirty="0"/>
              <a:t>Ma se ci occupiamo delle "zattere" delle comunità linguistiche che possiamo ancora soccorrere, abbiamo a che fare con le voci vive di naufraghi che registrano per noi il peso dei loro rimpianti, delle loro speranze, dei loro desideri... e il ruolo del linguista è molto più ampio e meraviglioso.</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0" name="Rectangle 9">
            <a:extLst/>
          </p:cNvPr>
          <p:cNvSpPr>
            <a:spLocks noGrp="1" noRot="1" noChangeAspect="1" noMove="1" noResize="1" noEditPoints="1" noAdjustHandles="1" noChangeArrowheads="1" noChangeShapeType="1" noTextEdit="1"/>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p:cNvPr>
          <p:cNvSpPr>
            <a:spLocks noGrp="1" noRot="1" noChangeAspect="1" noMove="1" noResize="1" noEditPoints="1" noAdjustHandles="1" noChangeArrowheads="1" noChangeShapeType="1" noTextEdit="1"/>
          </p:cNvSpPr>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p:cNvPr>
          <p:cNvSpPr>
            <a:spLocks noGrp="1" noRot="1" noChangeAspect="1" noMove="1" noResize="1" noEditPoints="1" noAdjustHandles="1" noChangeArrowheads="1" noChangeShapeType="1" noTextEdit="1"/>
          </p:cNvSpPr>
          <p:nvPr/>
        </p:nvSpPr>
        <p:spPr>
          <a:xfrm>
            <a:off x="3371850" y="622300"/>
            <a:ext cx="8199438" cy="5613400"/>
          </a:xfrm>
          <a:prstGeom prst="rect">
            <a:avLst/>
          </a:prstGeom>
          <a:noFill/>
          <a:ln w="6350" cap="sq" cmpd="sng" algn="ctr">
            <a:solidFill>
              <a:schemeClr val="tx1">
                <a:lumMod val="75000"/>
                <a:lumOff val="25000"/>
              </a:schemeClr>
            </a:solidFill>
            <a:prstDash val="solid"/>
            <a:miter lim="800000"/>
          </a:ln>
          <a:effectLst/>
        </p:spPr>
      </p:sp>
      <p:sp>
        <p:nvSpPr>
          <p:cNvPr id="24585" name="Titolo 1"/>
          <p:cNvSpPr>
            <a:spLocks noGrp="1"/>
          </p:cNvSpPr>
          <p:nvPr>
            <p:ph type="title" idx="4294967295"/>
          </p:nvPr>
        </p:nvSpPr>
        <p:spPr>
          <a:xfrm>
            <a:off x="3643313" y="792163"/>
            <a:ext cx="7912100" cy="1039812"/>
          </a:xfrm>
        </p:spPr>
        <p:txBody>
          <a:bodyPr/>
          <a:lstStyle/>
          <a:p>
            <a:pPr eaLnBrk="1" hangingPunct="1"/>
            <a:r>
              <a:rPr lang="fr-FR" i="1" dirty="0"/>
              <a:t>Le souci de documenter</a:t>
            </a:r>
            <a:endParaRPr lang="it-IT" i="1" dirty="0"/>
          </a:p>
        </p:txBody>
      </p:sp>
      <p:sp>
        <p:nvSpPr>
          <p:cNvPr id="24586" name="Segnaposto contenuto 2"/>
          <p:cNvSpPr>
            <a:spLocks noGrp="1"/>
          </p:cNvSpPr>
          <p:nvPr>
            <p:ph idx="4294967295"/>
          </p:nvPr>
        </p:nvSpPr>
        <p:spPr>
          <a:xfrm>
            <a:off x="3632199" y="1997075"/>
            <a:ext cx="7809231" cy="3903663"/>
          </a:xfrm>
        </p:spPr>
        <p:txBody>
          <a:bodyPr/>
          <a:lstStyle/>
          <a:p>
            <a:pPr eaLnBrk="1" hangingPunct="1"/>
            <a:r>
              <a:rPr lang="it-IT" dirty="0"/>
              <a:t>I giovani dovrebbero essere sensibilizzati a raccogliere dati orali.</a:t>
            </a:r>
          </a:p>
          <a:p>
            <a:pPr eaLnBrk="1" hangingPunct="1"/>
            <a:r>
              <a:rPr lang="it-IT" dirty="0"/>
              <a:t>Più che fornire informazioni da sottoporre a trascrizioni o ad analisi finalizzate a teorizzazioni – soggette ai vincoli del loro tempo – i dati che restituiscono gli "ultimi informatori autentici" offrono un documento oggettivo che dev’essere conservato in vista di possibilità di analisi forse non disponibili al momento/al raccoglitore.</a:t>
            </a:r>
          </a:p>
          <a:p>
            <a:pPr eaLnBrk="1" hangingPunct="1"/>
            <a:r>
              <a:rPr lang="it-IT" dirty="0"/>
              <a:t>Le piccole storie della vita quotidiana degli ultimi parlanti nativi che restano in </a:t>
            </a:r>
            <a:r>
              <a:rPr lang="it-IT" dirty="0" err="1"/>
              <a:t>etno</a:t>
            </a:r>
            <a:r>
              <a:rPr lang="it-IT" dirty="0"/>
              <a:t>-testimonianza di indiscutibile valore, in una lingua che ha sonorità incredibilmente affascinanti e che conserva il segreto della storia e della geografia del posto d’arrivo e di quello di origine: la lingua scritta, purtroppo, al contrario, comporta una perdita rilevante d’informazioni e richiede ulteriori competenze.</a:t>
            </a:r>
          </a:p>
          <a:p>
            <a:pPr marL="0" indent="0">
              <a:buNone/>
            </a:pPr>
            <a:r>
              <a:rPr lang="it-IT" altLang="it-IT" dirty="0">
                <a:solidFill>
                  <a:srgbClr val="000066"/>
                </a:solidFill>
              </a:rPr>
              <a:t>				</a:t>
            </a:r>
            <a:endParaRPr lang="es-ES" dirty="0"/>
          </a:p>
          <a:p>
            <a:pPr eaLnBrk="1" hangingPunct="1"/>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0" name="Rectangle 9">
            <a:extLst/>
          </p:cNvPr>
          <p:cNvSpPr>
            <a:spLocks noGrp="1" noRot="1" noChangeAspect="1" noMove="1" noResize="1" noEditPoints="1" noAdjustHandles="1" noChangeArrowheads="1" noChangeShapeType="1" noTextEdit="1"/>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p:cNvPr>
          <p:cNvSpPr>
            <a:spLocks noGrp="1" noRot="1" noChangeAspect="1" noMove="1" noResize="1" noEditPoints="1" noAdjustHandles="1" noChangeArrowheads="1" noChangeShapeType="1" noTextEdit="1"/>
          </p:cNvSpPr>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p:cNvPr>
          <p:cNvSpPr>
            <a:spLocks noGrp="1" noRot="1" noChangeAspect="1" noMove="1" noResize="1" noEditPoints="1" noAdjustHandles="1" noChangeArrowheads="1" noChangeShapeType="1" noTextEdit="1"/>
          </p:cNvSpPr>
          <p:nvPr/>
        </p:nvSpPr>
        <p:spPr>
          <a:xfrm>
            <a:off x="3371850" y="622300"/>
            <a:ext cx="8199438" cy="5613400"/>
          </a:xfrm>
          <a:prstGeom prst="rect">
            <a:avLst/>
          </a:prstGeom>
          <a:noFill/>
          <a:ln w="6350" cap="sq" cmpd="sng" algn="ctr">
            <a:solidFill>
              <a:schemeClr val="tx1">
                <a:lumMod val="75000"/>
                <a:lumOff val="25000"/>
              </a:schemeClr>
            </a:solidFill>
            <a:prstDash val="solid"/>
            <a:miter lim="800000"/>
          </a:ln>
          <a:effectLst/>
        </p:spPr>
      </p:sp>
      <p:sp>
        <p:nvSpPr>
          <p:cNvPr id="25609" name="Titolo 1"/>
          <p:cNvSpPr>
            <a:spLocks noGrp="1"/>
          </p:cNvSpPr>
          <p:nvPr>
            <p:ph type="title" idx="4294967295"/>
          </p:nvPr>
        </p:nvSpPr>
        <p:spPr>
          <a:xfrm>
            <a:off x="3643313" y="792164"/>
            <a:ext cx="7912100" cy="1169764"/>
          </a:xfrm>
        </p:spPr>
        <p:txBody>
          <a:bodyPr/>
          <a:lstStyle/>
          <a:p>
            <a:pPr eaLnBrk="1" hangingPunct="1"/>
            <a:r>
              <a:rPr lang="fr-FR" dirty="0"/>
              <a:t>25 </a:t>
            </a:r>
            <a:r>
              <a:rPr lang="fr-FR" dirty="0" err="1"/>
              <a:t>anni</a:t>
            </a:r>
            <a:r>
              <a:rPr lang="fr-FR" dirty="0"/>
              <a:t> di </a:t>
            </a:r>
            <a:r>
              <a:rPr lang="fr-FR" dirty="0" err="1"/>
              <a:t>ricerche</a:t>
            </a:r>
            <a:r>
              <a:rPr lang="fr-FR" dirty="0"/>
              <a:t> </a:t>
            </a:r>
            <a:endParaRPr lang="it-IT" dirty="0"/>
          </a:p>
        </p:txBody>
      </p:sp>
      <p:sp>
        <p:nvSpPr>
          <p:cNvPr id="25610" name="Segnaposto contenuto 2"/>
          <p:cNvSpPr>
            <a:spLocks noGrp="1"/>
          </p:cNvSpPr>
          <p:nvPr>
            <p:ph idx="4294967295"/>
          </p:nvPr>
        </p:nvSpPr>
        <p:spPr>
          <a:xfrm>
            <a:off x="3632200" y="2131792"/>
            <a:ext cx="7912100" cy="3934044"/>
          </a:xfrm>
        </p:spPr>
        <p:txBody>
          <a:bodyPr/>
          <a:lstStyle/>
          <a:p>
            <a:pPr eaLnBrk="1" hangingPunct="1"/>
            <a:r>
              <a:rPr lang="fr-FR" dirty="0"/>
              <a:t>1</a:t>
            </a:r>
            <a:r>
              <a:rPr lang="fr-FR" baseline="30000" dirty="0"/>
              <a:t>a</a:t>
            </a:r>
            <a:r>
              <a:rPr lang="fr-FR" dirty="0"/>
              <a:t> </a:t>
            </a:r>
            <a:r>
              <a:rPr lang="fr-FR" dirty="0" err="1"/>
              <a:t>inchiesta</a:t>
            </a:r>
            <a:r>
              <a:rPr lang="fr-FR" dirty="0"/>
              <a:t> </a:t>
            </a:r>
            <a:r>
              <a:rPr lang="fr-FR" dirty="0" err="1"/>
              <a:t>Calimera</a:t>
            </a:r>
            <a:r>
              <a:rPr lang="fr-FR" dirty="0"/>
              <a:t> </a:t>
            </a:r>
            <a:r>
              <a:rPr lang="it-IT" dirty="0"/>
              <a:t>luglio 1996</a:t>
            </a:r>
          </a:p>
          <a:p>
            <a:pPr eaLnBrk="1" hangingPunct="1"/>
            <a:r>
              <a:rPr lang="it-IT" dirty="0"/>
              <a:t>Martano (Inchiesta Manco-Romano-Saracino) luglio-agosto 2001</a:t>
            </a:r>
          </a:p>
          <a:p>
            <a:pPr eaLnBrk="1" hangingPunct="1"/>
            <a:r>
              <a:rPr lang="it-IT" dirty="0"/>
              <a:t>Martano-Calimera (Inchiesta Marra-Romano) luglio-agosto 2005</a:t>
            </a:r>
            <a:endParaRPr lang="it-IT" b="1" dirty="0"/>
          </a:p>
          <a:p>
            <a:pPr eaLnBrk="1" hangingPunct="1"/>
            <a:r>
              <a:rPr lang="it-IT" b="1" dirty="0"/>
              <a:t>Calimera-Sternatia (Inchiesta Romano) </a:t>
            </a:r>
            <a:r>
              <a:rPr lang="it-IT" b="1" dirty="0" err="1"/>
              <a:t>maggio+dicembre</a:t>
            </a:r>
            <a:r>
              <a:rPr lang="it-IT" b="1" dirty="0"/>
              <a:t> 2010</a:t>
            </a:r>
          </a:p>
          <a:p>
            <a:pPr eaLnBrk="1" hangingPunct="1"/>
            <a:r>
              <a:rPr lang="fr-FR" dirty="0">
                <a:hlinkClick r:id="rId3"/>
              </a:rPr>
              <a:t>https://www.lfsag.unito.it/ark/proverbi_griki.html</a:t>
            </a:r>
            <a:r>
              <a:rPr lang="fr-FR" dirty="0"/>
              <a:t> </a:t>
            </a:r>
            <a:br>
              <a:rPr lang="fr-FR" dirty="0"/>
            </a:br>
            <a:r>
              <a:rPr lang="fr-FR" dirty="0"/>
              <a:t>                                                 + </a:t>
            </a:r>
            <a:r>
              <a:rPr lang="fr-FR" dirty="0">
                <a:hlinkClick r:id="rId4"/>
              </a:rPr>
              <a:t>proverbi_Sternatia_OK.html</a:t>
            </a:r>
            <a:endParaRPr lang="fr-FR" dirty="0"/>
          </a:p>
          <a:p>
            <a:pPr eaLnBrk="1" hangingPunct="1"/>
            <a:r>
              <a:rPr lang="it-IT" dirty="0"/>
              <a:t>Inchiesta di Castrignano 2018 [Inchiesta M. </a:t>
            </a:r>
            <a:r>
              <a:rPr lang="it-IT" dirty="0" err="1"/>
              <a:t>Coluccia</a:t>
            </a:r>
            <a:r>
              <a:rPr lang="it-IT" dirty="0"/>
              <a:t>]</a:t>
            </a:r>
            <a:endParaRPr lang="fr-FR" dirty="0"/>
          </a:p>
          <a:p>
            <a:pPr eaLnBrk="1" hangingPunct="1"/>
            <a:r>
              <a:rPr lang="fr-FR" dirty="0">
                <a:hlinkClick r:id="rId5"/>
              </a:rPr>
              <a:t>https://www.youtube.com/watch?v=9LvsgwpQJmo&amp;list=PLVEybPtIaxoZ90OkH-VbLP8M4fiHHEFGZ</a:t>
            </a:r>
            <a:endParaRPr lang="fr-FR" dirty="0"/>
          </a:p>
          <a:p>
            <a:pPr eaLnBrk="1" hangingPunct="1"/>
            <a:r>
              <a:rPr lang="it-IT" dirty="0"/>
              <a:t>Inchiesta di Calimera 2021 [Inchiesta R. Carbone] </a:t>
            </a:r>
            <a:r>
              <a:rPr lang="es-ES" dirty="0">
                <a:hlinkClick r:id="rId6"/>
              </a:rPr>
              <a:t>https://www.lfsag.unito.it/ark/calimera_ali.html</a:t>
            </a:r>
            <a:r>
              <a:rPr lang="es-ES" dirty="0"/>
              <a:t>  </a:t>
            </a:r>
            <a:br>
              <a:rPr lang="es-ES" dirty="0"/>
            </a:br>
            <a:r>
              <a:rPr lang="es-ES" dirty="0"/>
              <a:t>                                                               </a:t>
            </a:r>
          </a:p>
        </p:txBody>
      </p:sp>
    </p:spTree>
    <p:extLst>
      <p:ext uri="{BB962C8B-B14F-4D97-AF65-F5344CB8AC3E}">
        <p14:creationId xmlns:p14="http://schemas.microsoft.com/office/powerpoint/2010/main" val="653621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0" name="Rectangle 9">
            <a:extLst/>
          </p:cNvPr>
          <p:cNvSpPr>
            <a:spLocks noGrp="1" noRot="1" noChangeAspect="1" noMove="1" noResize="1" noEditPoints="1" noAdjustHandles="1" noChangeArrowheads="1" noChangeShapeType="1" noTextEdit="1"/>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p:cNvPr>
          <p:cNvSpPr>
            <a:spLocks noGrp="1" noRot="1" noChangeAspect="1" noMove="1" noResize="1" noEditPoints="1" noAdjustHandles="1" noChangeArrowheads="1" noChangeShapeType="1" noTextEdit="1"/>
          </p:cNvSpPr>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p:cNvPr>
          <p:cNvSpPr>
            <a:spLocks noGrp="1" noRot="1" noChangeAspect="1" noMove="1" noResize="1" noEditPoints="1" noAdjustHandles="1" noChangeArrowheads="1" noChangeShapeType="1" noTextEdit="1"/>
          </p:cNvSpPr>
          <p:nvPr/>
        </p:nvSpPr>
        <p:spPr>
          <a:xfrm>
            <a:off x="3371850" y="622300"/>
            <a:ext cx="8199438" cy="5613400"/>
          </a:xfrm>
          <a:prstGeom prst="rect">
            <a:avLst/>
          </a:prstGeom>
          <a:noFill/>
          <a:ln w="6350" cap="sq" cmpd="sng" algn="ctr">
            <a:solidFill>
              <a:schemeClr val="tx1">
                <a:lumMod val="75000"/>
                <a:lumOff val="25000"/>
              </a:schemeClr>
            </a:solidFill>
            <a:prstDash val="solid"/>
            <a:miter lim="800000"/>
          </a:ln>
          <a:effectLst/>
        </p:spPr>
      </p:sp>
      <p:sp>
        <p:nvSpPr>
          <p:cNvPr id="25609" name="Titolo 1"/>
          <p:cNvSpPr>
            <a:spLocks noGrp="1"/>
          </p:cNvSpPr>
          <p:nvPr>
            <p:ph type="title" idx="4294967295"/>
          </p:nvPr>
        </p:nvSpPr>
        <p:spPr>
          <a:xfrm>
            <a:off x="3643313" y="792164"/>
            <a:ext cx="7912100" cy="882428"/>
          </a:xfrm>
        </p:spPr>
        <p:txBody>
          <a:bodyPr/>
          <a:lstStyle/>
          <a:p>
            <a:pPr eaLnBrk="1" hangingPunct="1"/>
            <a:r>
              <a:rPr lang="fr-FR" dirty="0" err="1"/>
              <a:t>Lavori</a:t>
            </a:r>
            <a:r>
              <a:rPr lang="fr-FR" dirty="0"/>
              <a:t> </a:t>
            </a:r>
            <a:r>
              <a:rPr lang="fr-FR" dirty="0" err="1"/>
              <a:t>pubblicati</a:t>
            </a:r>
            <a:r>
              <a:rPr lang="fr-FR" dirty="0"/>
              <a:t> 1/3</a:t>
            </a:r>
            <a:endParaRPr lang="it-IT" dirty="0"/>
          </a:p>
        </p:txBody>
      </p:sp>
      <p:sp>
        <p:nvSpPr>
          <p:cNvPr id="25610" name="Segnaposto contenuto 2"/>
          <p:cNvSpPr>
            <a:spLocks noGrp="1"/>
          </p:cNvSpPr>
          <p:nvPr>
            <p:ph idx="4294967295"/>
          </p:nvPr>
        </p:nvSpPr>
        <p:spPr>
          <a:xfrm>
            <a:off x="3487479" y="1977656"/>
            <a:ext cx="8056821" cy="4088180"/>
          </a:xfrm>
        </p:spPr>
        <p:txBody>
          <a:bodyPr/>
          <a:lstStyle/>
          <a:p>
            <a:pPr eaLnBrk="1" hangingPunct="1">
              <a:spcBef>
                <a:spcPts val="300"/>
              </a:spcBef>
            </a:pPr>
            <a:r>
              <a:rPr lang="it-IT" sz="1600" dirty="0"/>
              <a:t>Romano A. (2000). “</a:t>
            </a:r>
            <a:r>
              <a:rPr lang="it-IT" sz="1600" dirty="0" err="1"/>
              <a:t>Convergence</a:t>
            </a:r>
            <a:r>
              <a:rPr lang="it-IT" sz="1600" dirty="0"/>
              <a:t> and </a:t>
            </a:r>
            <a:r>
              <a:rPr lang="it-IT" sz="1600" dirty="0" err="1"/>
              <a:t>divergence</a:t>
            </a:r>
            <a:r>
              <a:rPr lang="it-IT" sz="1600" dirty="0"/>
              <a:t> of </a:t>
            </a:r>
            <a:r>
              <a:rPr lang="it-IT" sz="1600" dirty="0" err="1"/>
              <a:t>prosodic</a:t>
            </a:r>
            <a:r>
              <a:rPr lang="it-IT" sz="1600" dirty="0"/>
              <a:t> </a:t>
            </a:r>
            <a:r>
              <a:rPr lang="it-IT" sz="1600" dirty="0" err="1"/>
              <a:t>subsystems</a:t>
            </a:r>
            <a:r>
              <a:rPr lang="it-IT" sz="1600" dirty="0"/>
              <a:t> of the </a:t>
            </a:r>
            <a:r>
              <a:rPr lang="it-IT" sz="1600" dirty="0" err="1"/>
              <a:t>dialects</a:t>
            </a:r>
            <a:r>
              <a:rPr lang="it-IT" sz="1600" dirty="0"/>
              <a:t> spoken in the Salento (</a:t>
            </a:r>
            <a:r>
              <a:rPr lang="it-IT" sz="1600" dirty="0" err="1"/>
              <a:t>Italy</a:t>
            </a:r>
            <a:r>
              <a:rPr lang="it-IT" sz="1600" dirty="0"/>
              <a:t>) - a </a:t>
            </a:r>
            <a:r>
              <a:rPr lang="it-IT" sz="1600" dirty="0" err="1"/>
              <a:t>linguistic</a:t>
            </a:r>
            <a:r>
              <a:rPr lang="it-IT" sz="1600" dirty="0"/>
              <a:t> and </a:t>
            </a:r>
            <a:r>
              <a:rPr lang="it-IT" sz="1600" dirty="0" err="1"/>
              <a:t>instrumental</a:t>
            </a:r>
            <a:r>
              <a:rPr lang="it-IT" sz="1600" dirty="0"/>
              <a:t> approach”. </a:t>
            </a:r>
            <a:r>
              <a:rPr lang="it-IT" sz="1600" i="1" dirty="0"/>
              <a:t>Atti del I convegno </a:t>
            </a:r>
            <a:r>
              <a:rPr lang="it-IT" sz="1600" i="1" dirty="0" err="1"/>
              <a:t>ICLaVE</a:t>
            </a:r>
            <a:r>
              <a:rPr lang="it-IT" sz="1600" i="1" dirty="0"/>
              <a:t> </a:t>
            </a:r>
            <a:r>
              <a:rPr lang="it-IT" sz="1600" dirty="0"/>
              <a:t>(Barcellona, Spagna, 30 Giugno - 1</a:t>
            </a:r>
            <a:r>
              <a:rPr lang="it-IT" sz="1600" baseline="30000" dirty="0"/>
              <a:t>o</a:t>
            </a:r>
            <a:r>
              <a:rPr lang="it-IT" sz="1600" dirty="0"/>
              <a:t> Luglio 2000), 168-178.</a:t>
            </a:r>
          </a:p>
          <a:p>
            <a:pPr eaLnBrk="1" hangingPunct="1">
              <a:spcBef>
                <a:spcPts val="300"/>
              </a:spcBef>
            </a:pPr>
            <a:r>
              <a:rPr lang="it-IT" sz="1600" dirty="0"/>
              <a:t>Romano A., Manco F. &amp; Saracino C. (2002). “Un giorno a Martano: riflessioni sulla situazione linguistica della Grecìa Salentina”. </a:t>
            </a:r>
            <a:r>
              <a:rPr lang="it-IT" sz="1600" i="1" dirty="0"/>
              <a:t>Studi Linguistici Salentini</a:t>
            </a:r>
            <a:r>
              <a:rPr lang="it-IT" sz="1600" dirty="0"/>
              <a:t>,</a:t>
            </a:r>
            <a:r>
              <a:rPr lang="it-IT" sz="1600" i="1" dirty="0"/>
              <a:t> </a:t>
            </a:r>
            <a:r>
              <a:rPr lang="it-IT" sz="1600" dirty="0"/>
              <a:t>26, 61-109.</a:t>
            </a:r>
          </a:p>
          <a:p>
            <a:pPr eaLnBrk="1" hangingPunct="1">
              <a:spcBef>
                <a:spcPts val="300"/>
              </a:spcBef>
            </a:pPr>
            <a:r>
              <a:rPr lang="it-IT" sz="1600" dirty="0"/>
              <a:t>Romano A. (2004). “Uno spoglio fonetico della base di dati-audio "The </a:t>
            </a:r>
            <a:r>
              <a:rPr lang="it-IT" sz="1600" dirty="0" err="1"/>
              <a:t>Græcanic</a:t>
            </a:r>
            <a:r>
              <a:rPr lang="it-IT" sz="1600" dirty="0"/>
              <a:t> </a:t>
            </a:r>
            <a:r>
              <a:rPr lang="it-IT" sz="1600" dirty="0" err="1"/>
              <a:t>Lexicon</a:t>
            </a:r>
            <a:r>
              <a:rPr lang="it-IT" sz="1600" dirty="0"/>
              <a:t>" dell’Università di Patrasso”. In: A. De </a:t>
            </a:r>
            <a:r>
              <a:rPr lang="it-IT" sz="1600" dirty="0" err="1"/>
              <a:t>Dominicis</a:t>
            </a:r>
            <a:r>
              <a:rPr lang="it-IT" sz="1600" dirty="0"/>
              <a:t> et al. (a c. di), Roma: </a:t>
            </a:r>
            <a:r>
              <a:rPr lang="it-IT" sz="1600" dirty="0" err="1"/>
              <a:t>Esagrafica</a:t>
            </a:r>
            <a:r>
              <a:rPr lang="it-IT" sz="1600" dirty="0"/>
              <a:t>, 81-86.</a:t>
            </a:r>
          </a:p>
          <a:p>
            <a:pPr eaLnBrk="1" hangingPunct="1">
              <a:spcBef>
                <a:spcPts val="300"/>
              </a:spcBef>
            </a:pPr>
            <a:r>
              <a:rPr lang="it-IT" sz="1600" dirty="0"/>
              <a:t>Romano A. &amp; Marra P. (2008). </a:t>
            </a:r>
            <a:r>
              <a:rPr lang="it-IT" sz="1600" i="1" dirty="0"/>
              <a:t>Il </a:t>
            </a:r>
            <a:r>
              <a:rPr lang="it-IT" sz="1600" i="1" dirty="0" err="1"/>
              <a:t>griko</a:t>
            </a:r>
            <a:r>
              <a:rPr lang="it-IT" sz="1600" i="1" dirty="0"/>
              <a:t> nel terzo millennio: « speculazioni » su una lingua in agonia</a:t>
            </a:r>
            <a:r>
              <a:rPr lang="it-IT" sz="1600" dirty="0"/>
              <a:t>. Parabita: Il laboratorio.</a:t>
            </a:r>
          </a:p>
          <a:p>
            <a:pPr eaLnBrk="1" hangingPunct="1">
              <a:spcBef>
                <a:spcPts val="300"/>
              </a:spcBef>
            </a:pPr>
            <a:r>
              <a:rPr lang="it-IT" sz="1400" dirty="0">
                <a:hlinkClick r:id="rId3"/>
              </a:rPr>
              <a:t>www.treccani.it/enciclopedia/</a:t>
            </a:r>
            <a:r>
              <a:rPr lang="it-IT" sz="1400" dirty="0" err="1">
                <a:hlinkClick r:id="rId3"/>
              </a:rPr>
              <a:t>comunita</a:t>
            </a:r>
            <a:r>
              <a:rPr lang="it-IT" sz="1400" dirty="0">
                <a:hlinkClick r:id="rId3"/>
              </a:rPr>
              <a:t>-greca_(</a:t>
            </a:r>
            <a:r>
              <a:rPr lang="it-IT" sz="1400" dirty="0" err="1">
                <a:hlinkClick r:id="rId3"/>
              </a:rPr>
              <a:t>Enciclopedia-dell'Italiano</a:t>
            </a:r>
            <a:r>
              <a:rPr lang="it-IT" sz="1400" dirty="0">
                <a:hlinkClick r:id="rId3"/>
              </a:rPr>
              <a:t>)</a:t>
            </a:r>
            <a:endParaRPr lang="it-IT" sz="1400" dirty="0"/>
          </a:p>
          <a:p>
            <a:pPr eaLnBrk="1" hangingPunct="1">
              <a:spcBef>
                <a:spcPts val="300"/>
              </a:spcBef>
            </a:pPr>
            <a:r>
              <a:rPr lang="it-IT" sz="1600" dirty="0"/>
              <a:t>Romano A. (2011). “In Salento e Calabria le voci della minoranza linguistica greca”</a:t>
            </a:r>
            <a:r>
              <a:rPr lang="it-IT" sz="1600" i="1" dirty="0"/>
              <a:t>. Speciale sulle minoranze linguistiche del portale Treccani, </a:t>
            </a:r>
            <a:r>
              <a:rPr lang="it-IT" sz="1400" dirty="0">
                <a:hlinkClick r:id="rId4"/>
              </a:rPr>
              <a:t>www.treccani.it/magazine/lingua_italiana/speciali/minoranze/Romano.html</a:t>
            </a:r>
            <a:endParaRPr lang="it-IT" sz="1400" dirty="0"/>
          </a:p>
          <a:p>
            <a:pPr eaLnBrk="1" hangingPunct="1"/>
            <a:endParaRPr lang="it-IT" dirty="0"/>
          </a:p>
          <a:p>
            <a:pPr eaLnBrk="1" hangingPunct="1"/>
            <a:endParaRPr lang="it-IT" dirty="0"/>
          </a:p>
          <a:p>
            <a:pPr eaLnBrk="1" hangingPunct="1"/>
            <a:endParaRPr lang="it-IT" dirty="0"/>
          </a:p>
        </p:txBody>
      </p:sp>
    </p:spTree>
    <p:extLst>
      <p:ext uri="{BB962C8B-B14F-4D97-AF65-F5344CB8AC3E}">
        <p14:creationId xmlns:p14="http://schemas.microsoft.com/office/powerpoint/2010/main" val="3660904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0" name="Rectangle 9">
            <a:extLst/>
          </p:cNvPr>
          <p:cNvSpPr>
            <a:spLocks noGrp="1" noRot="1" noChangeAspect="1" noMove="1" noResize="1" noEditPoints="1" noAdjustHandles="1" noChangeArrowheads="1" noChangeShapeType="1" noTextEdit="1"/>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p:cNvPr>
          <p:cNvSpPr>
            <a:spLocks noGrp="1" noRot="1" noChangeAspect="1" noMove="1" noResize="1" noEditPoints="1" noAdjustHandles="1" noChangeArrowheads="1" noChangeShapeType="1" noTextEdit="1"/>
          </p:cNvSpPr>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p:cNvPr>
          <p:cNvSpPr>
            <a:spLocks noGrp="1" noRot="1" noChangeAspect="1" noMove="1" noResize="1" noEditPoints="1" noAdjustHandles="1" noChangeArrowheads="1" noChangeShapeType="1" noTextEdit="1"/>
          </p:cNvSpPr>
          <p:nvPr/>
        </p:nvSpPr>
        <p:spPr>
          <a:xfrm>
            <a:off x="3371850" y="622300"/>
            <a:ext cx="8199438" cy="5613400"/>
          </a:xfrm>
          <a:prstGeom prst="rect">
            <a:avLst/>
          </a:prstGeom>
          <a:noFill/>
          <a:ln w="6350" cap="sq" cmpd="sng" algn="ctr">
            <a:solidFill>
              <a:schemeClr val="tx1">
                <a:lumMod val="75000"/>
                <a:lumOff val="25000"/>
              </a:schemeClr>
            </a:solidFill>
            <a:prstDash val="solid"/>
            <a:miter lim="800000"/>
          </a:ln>
          <a:effectLst/>
        </p:spPr>
      </p:sp>
      <p:sp>
        <p:nvSpPr>
          <p:cNvPr id="25609" name="Titolo 1"/>
          <p:cNvSpPr>
            <a:spLocks noGrp="1"/>
          </p:cNvSpPr>
          <p:nvPr>
            <p:ph type="title" idx="4294967295"/>
          </p:nvPr>
        </p:nvSpPr>
        <p:spPr>
          <a:xfrm>
            <a:off x="3643313" y="792164"/>
            <a:ext cx="7912100" cy="882428"/>
          </a:xfrm>
        </p:spPr>
        <p:txBody>
          <a:bodyPr/>
          <a:lstStyle/>
          <a:p>
            <a:pPr eaLnBrk="1" hangingPunct="1"/>
            <a:r>
              <a:rPr lang="fr-FR" dirty="0" err="1"/>
              <a:t>Lavori</a:t>
            </a:r>
            <a:r>
              <a:rPr lang="fr-FR" dirty="0"/>
              <a:t> </a:t>
            </a:r>
            <a:r>
              <a:rPr lang="fr-FR" dirty="0" err="1"/>
              <a:t>pubblicati</a:t>
            </a:r>
            <a:r>
              <a:rPr lang="fr-FR" dirty="0"/>
              <a:t> 2/3</a:t>
            </a:r>
            <a:endParaRPr lang="it-IT" dirty="0"/>
          </a:p>
        </p:txBody>
      </p:sp>
      <p:sp>
        <p:nvSpPr>
          <p:cNvPr id="25610" name="Segnaposto contenuto 2"/>
          <p:cNvSpPr>
            <a:spLocks noGrp="1"/>
          </p:cNvSpPr>
          <p:nvPr>
            <p:ph idx="4294967295"/>
          </p:nvPr>
        </p:nvSpPr>
        <p:spPr>
          <a:xfrm>
            <a:off x="3498110" y="2009552"/>
            <a:ext cx="8041280" cy="3971219"/>
          </a:xfrm>
        </p:spPr>
        <p:txBody>
          <a:bodyPr/>
          <a:lstStyle/>
          <a:p>
            <a:pPr eaLnBrk="1" hangingPunct="1">
              <a:spcBef>
                <a:spcPts val="300"/>
              </a:spcBef>
            </a:pPr>
            <a:r>
              <a:rPr lang="it-IT" sz="1600" dirty="0"/>
              <a:t>Romano A.</a:t>
            </a:r>
            <a:r>
              <a:rPr lang="it-IT" sz="1600" b="1" dirty="0"/>
              <a:t> </a:t>
            </a:r>
            <a:r>
              <a:rPr lang="it-IT" sz="1600" dirty="0"/>
              <a:t>(2011). “La rappresentazione del </a:t>
            </a:r>
            <a:r>
              <a:rPr lang="it-IT" sz="1600" dirty="0" err="1"/>
              <a:t>griko</a:t>
            </a:r>
            <a:r>
              <a:rPr lang="it-IT" sz="1600" dirty="0"/>
              <a:t> di Sternatia in testi scritti: dalla « Novella del Re di Cipro » a « La tramontana e il sole ». In: G. </a:t>
            </a:r>
            <a:r>
              <a:rPr lang="it-IT" sz="1600" dirty="0" err="1"/>
              <a:t>Caramuscio</a:t>
            </a:r>
            <a:r>
              <a:rPr lang="it-IT" sz="1600" dirty="0"/>
              <a:t> &amp; F. De Paola (a c. di), </a:t>
            </a:r>
            <a:r>
              <a:rPr lang="it-IT" sz="1600" i="1" cap="small" dirty="0" err="1"/>
              <a:t>Φίλοι</a:t>
            </a:r>
            <a:r>
              <a:rPr lang="it-IT" sz="1600" i="1" cap="small" dirty="0"/>
              <a:t> </a:t>
            </a:r>
            <a:r>
              <a:rPr lang="it-IT" sz="1600" i="1" cap="small" dirty="0" err="1"/>
              <a:t>Λόγοι</a:t>
            </a:r>
            <a:r>
              <a:rPr lang="it-IT" sz="1600" i="1" dirty="0"/>
              <a:t>:</a:t>
            </a:r>
            <a:r>
              <a:rPr lang="it-IT" sz="1600" dirty="0"/>
              <a:t> </a:t>
            </a:r>
            <a:r>
              <a:rPr lang="it-IT" sz="1600" i="1" dirty="0"/>
              <a:t>Studi in memoria di Ottorino Specchia a vent’anni dalla scomparsa (1990-2010)</a:t>
            </a:r>
            <a:r>
              <a:rPr lang="it-IT" sz="1600" dirty="0"/>
              <a:t>, Galatina: </a:t>
            </a:r>
            <a:r>
              <a:rPr lang="it-IT" sz="1600" dirty="0" err="1"/>
              <a:t>EdiPan</a:t>
            </a:r>
            <a:r>
              <a:rPr lang="it-IT" sz="1600" dirty="0"/>
              <a:t>, 167-184. </a:t>
            </a:r>
            <a:r>
              <a:rPr lang="it-IT" sz="1400" dirty="0">
                <a:hlinkClick r:id="rId3"/>
              </a:rPr>
              <a:t>www.lfsag.unito.it/antonio_romano/Romano2010_sternatia.pdf</a:t>
            </a:r>
            <a:endParaRPr lang="it-IT" sz="1400" dirty="0"/>
          </a:p>
          <a:p>
            <a:pPr eaLnBrk="1" hangingPunct="1">
              <a:spcBef>
                <a:spcPts val="300"/>
              </a:spcBef>
            </a:pPr>
            <a:r>
              <a:rPr lang="it-IT" sz="1600" dirty="0"/>
              <a:t>Romano A. (</a:t>
            </a:r>
            <a:r>
              <a:rPr lang="es-ES" sz="1600" dirty="0"/>
              <a:t>2011</a:t>
            </a:r>
            <a:r>
              <a:rPr lang="it-IT" sz="1600" dirty="0"/>
              <a:t>). “«Quando il vento soffia, facciamo come la canna»: la paremiologia </a:t>
            </a:r>
            <a:r>
              <a:rPr lang="it-IT" sz="1600" dirty="0" err="1"/>
              <a:t>grika</a:t>
            </a:r>
            <a:r>
              <a:rPr lang="it-IT" sz="1600" dirty="0"/>
              <a:t> e salentina tra </a:t>
            </a:r>
            <a:r>
              <a:rPr lang="it-IT" sz="1600" i="1" dirty="0" err="1"/>
              <a:t>meteorognostica</a:t>
            </a:r>
            <a:r>
              <a:rPr lang="it-IT" sz="1600" dirty="0"/>
              <a:t> e metafore meteorologiche”. In: E. Gargallo </a:t>
            </a:r>
            <a:r>
              <a:rPr lang="it-IT" sz="1600" dirty="0" err="1"/>
              <a:t>Gil</a:t>
            </a:r>
            <a:r>
              <a:rPr lang="it-IT" sz="1600" dirty="0"/>
              <a:t> </a:t>
            </a:r>
            <a:r>
              <a:rPr lang="it-IT" sz="1600" i="1" dirty="0"/>
              <a:t>et </a:t>
            </a:r>
            <a:r>
              <a:rPr lang="it-IT" sz="1600" i="1" dirty="0" err="1"/>
              <a:t>alii</a:t>
            </a:r>
            <a:r>
              <a:rPr lang="it-IT" sz="1600" dirty="0"/>
              <a:t> (a c. di), </a:t>
            </a:r>
            <a:r>
              <a:rPr lang="it-IT" sz="1600" i="1" dirty="0"/>
              <a:t>I proverbi meteorologici: ai confini dell’Europa romanza</a:t>
            </a:r>
            <a:r>
              <a:rPr lang="it-IT" sz="1600" dirty="0"/>
              <a:t>, Alessandria: dell’Orso, 149-175. </a:t>
            </a:r>
          </a:p>
          <a:p>
            <a:pPr eaLnBrk="1" hangingPunct="1">
              <a:spcBef>
                <a:spcPts val="300"/>
              </a:spcBef>
            </a:pPr>
            <a:r>
              <a:rPr lang="it-IT" sz="1600" dirty="0"/>
              <a:t>Romano A. (2011). Acoustic data </a:t>
            </a:r>
            <a:r>
              <a:rPr lang="it-IT" sz="1600" dirty="0" err="1"/>
              <a:t>about</a:t>
            </a:r>
            <a:r>
              <a:rPr lang="it-IT" sz="1600" dirty="0"/>
              <a:t> the </a:t>
            </a:r>
            <a:r>
              <a:rPr lang="it-IT" sz="1600" dirty="0" err="1"/>
              <a:t>Griko</a:t>
            </a:r>
            <a:r>
              <a:rPr lang="it-IT" sz="1600" dirty="0"/>
              <a:t> </a:t>
            </a:r>
            <a:r>
              <a:rPr lang="it-IT" sz="1600" dirty="0" err="1"/>
              <a:t>vowel</a:t>
            </a:r>
            <a:r>
              <a:rPr lang="it-IT" sz="1600" dirty="0"/>
              <a:t> system. In: M. </a:t>
            </a:r>
            <a:r>
              <a:rPr lang="it-IT" sz="1600" dirty="0" err="1"/>
              <a:t>Janse</a:t>
            </a:r>
            <a:r>
              <a:rPr lang="it-IT" sz="1600" dirty="0"/>
              <a:t> et </a:t>
            </a:r>
            <a:r>
              <a:rPr lang="it-IT" sz="1600" dirty="0" err="1"/>
              <a:t>alii</a:t>
            </a:r>
            <a:r>
              <a:rPr lang="it-IT" sz="1600" dirty="0"/>
              <a:t> (a cura di), Studies in </a:t>
            </a:r>
            <a:r>
              <a:rPr lang="it-IT" sz="1600" dirty="0" err="1"/>
              <a:t>Modern</a:t>
            </a:r>
            <a:r>
              <a:rPr lang="it-IT" sz="1600" dirty="0"/>
              <a:t> </a:t>
            </a:r>
            <a:r>
              <a:rPr lang="it-IT" sz="1600" dirty="0" err="1"/>
              <a:t>Greek</a:t>
            </a:r>
            <a:r>
              <a:rPr lang="it-IT" sz="1600" dirty="0"/>
              <a:t> </a:t>
            </a:r>
            <a:r>
              <a:rPr lang="it-IT" sz="1600" dirty="0" err="1"/>
              <a:t>Dialects</a:t>
            </a:r>
            <a:r>
              <a:rPr lang="it-IT" sz="1600" dirty="0"/>
              <a:t> and </a:t>
            </a:r>
            <a:r>
              <a:rPr lang="it-IT" sz="1600" dirty="0" err="1"/>
              <a:t>Linguistic</a:t>
            </a:r>
            <a:r>
              <a:rPr lang="it-IT" sz="1600" dirty="0"/>
              <a:t> Theory, Nicosia: Research Centre of </a:t>
            </a:r>
            <a:r>
              <a:rPr lang="it-IT" sz="1600" dirty="0" err="1"/>
              <a:t>Kykkos</a:t>
            </a:r>
            <a:r>
              <a:rPr lang="it-IT" sz="1600" dirty="0"/>
              <a:t> </a:t>
            </a:r>
            <a:r>
              <a:rPr lang="it-IT" sz="1600" dirty="0" err="1"/>
              <a:t>Monastery</a:t>
            </a:r>
            <a:r>
              <a:rPr lang="it-IT" sz="1600" dirty="0"/>
              <a:t>, 73-84.</a:t>
            </a:r>
          </a:p>
          <a:p>
            <a:pPr eaLnBrk="1" hangingPunct="1">
              <a:spcBef>
                <a:spcPts val="300"/>
              </a:spcBef>
            </a:pPr>
            <a:r>
              <a:rPr lang="it-IT" sz="1400" dirty="0">
                <a:hlinkClick r:id="rId4"/>
              </a:rPr>
              <a:t>www.lfsag.unito.it/antonio_romano/2011CyprusMGD3_Romano_compressed.pdf</a:t>
            </a:r>
            <a:endParaRPr lang="it-IT" sz="1400" dirty="0"/>
          </a:p>
          <a:p>
            <a:pPr eaLnBrk="1" hangingPunct="1">
              <a:spcBef>
                <a:spcPts val="300"/>
              </a:spcBef>
            </a:pPr>
            <a:r>
              <a:rPr lang="it-IT" sz="1600" dirty="0"/>
              <a:t>Romano A. (2013). “Considerazioni generali sulla fitonimia dialettale salentina”. </a:t>
            </a:r>
            <a:r>
              <a:rPr lang="it-IT" sz="1600" i="1" dirty="0"/>
              <a:t>Studi Linguistici Salentini</a:t>
            </a:r>
            <a:r>
              <a:rPr lang="it-IT" sz="1600" dirty="0"/>
              <a:t>, 33, 5-25.</a:t>
            </a:r>
          </a:p>
          <a:p>
            <a:pPr eaLnBrk="1" hangingPunct="1">
              <a:spcBef>
                <a:spcPts val="300"/>
              </a:spcBef>
            </a:pPr>
            <a:endParaRPr lang="it-IT" sz="1600" dirty="0"/>
          </a:p>
          <a:p>
            <a:pPr marL="0" indent="0" eaLnBrk="1" hangingPunct="1">
              <a:spcBef>
                <a:spcPts val="300"/>
              </a:spcBef>
              <a:buNone/>
            </a:pPr>
            <a:endParaRPr lang="it-IT" sz="1600" dirty="0"/>
          </a:p>
          <a:p>
            <a:pPr eaLnBrk="1" hangingPunct="1"/>
            <a:endParaRPr lang="it-IT" dirty="0"/>
          </a:p>
          <a:p>
            <a:pPr eaLnBrk="1" hangingPunct="1"/>
            <a:endParaRPr lang="fr-FR" dirty="0"/>
          </a:p>
        </p:txBody>
      </p:sp>
    </p:spTree>
    <p:extLst>
      <p:ext uri="{BB962C8B-B14F-4D97-AF65-F5344CB8AC3E}">
        <p14:creationId xmlns:p14="http://schemas.microsoft.com/office/powerpoint/2010/main" val="4083067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0" name="Rectangle 9">
            <a:extLst/>
          </p:cNvPr>
          <p:cNvSpPr>
            <a:spLocks noGrp="1" noRot="1" noChangeAspect="1" noMove="1" noResize="1" noEditPoints="1" noAdjustHandles="1" noChangeArrowheads="1" noChangeShapeType="1" noTextEdit="1"/>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p:cNvPr>
          <p:cNvSpPr>
            <a:spLocks noGrp="1" noRot="1" noChangeAspect="1" noMove="1" noResize="1" noEditPoints="1" noAdjustHandles="1" noChangeArrowheads="1" noChangeShapeType="1" noTextEdit="1"/>
          </p:cNvSpPr>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p:cNvPr>
          <p:cNvSpPr>
            <a:spLocks noGrp="1" noRot="1" noChangeAspect="1" noMove="1" noResize="1" noEditPoints="1" noAdjustHandles="1" noChangeArrowheads="1" noChangeShapeType="1" noTextEdit="1"/>
          </p:cNvSpPr>
          <p:nvPr/>
        </p:nvSpPr>
        <p:spPr>
          <a:xfrm>
            <a:off x="3371850" y="622300"/>
            <a:ext cx="8199438" cy="5613400"/>
          </a:xfrm>
          <a:prstGeom prst="rect">
            <a:avLst/>
          </a:prstGeom>
          <a:noFill/>
          <a:ln w="6350" cap="sq" cmpd="sng" algn="ctr">
            <a:solidFill>
              <a:schemeClr val="tx1">
                <a:lumMod val="75000"/>
                <a:lumOff val="25000"/>
              </a:schemeClr>
            </a:solidFill>
            <a:prstDash val="solid"/>
            <a:miter lim="800000"/>
          </a:ln>
          <a:effectLst/>
        </p:spPr>
      </p:sp>
      <p:sp>
        <p:nvSpPr>
          <p:cNvPr id="25609" name="Titolo 1"/>
          <p:cNvSpPr>
            <a:spLocks noGrp="1"/>
          </p:cNvSpPr>
          <p:nvPr>
            <p:ph type="title" idx="4294967295"/>
          </p:nvPr>
        </p:nvSpPr>
        <p:spPr>
          <a:xfrm>
            <a:off x="3643313" y="792164"/>
            <a:ext cx="7912100" cy="882428"/>
          </a:xfrm>
        </p:spPr>
        <p:txBody>
          <a:bodyPr/>
          <a:lstStyle/>
          <a:p>
            <a:pPr eaLnBrk="1" hangingPunct="1"/>
            <a:r>
              <a:rPr lang="fr-FR" dirty="0" err="1"/>
              <a:t>Lavori</a:t>
            </a:r>
            <a:r>
              <a:rPr lang="fr-FR" dirty="0"/>
              <a:t> </a:t>
            </a:r>
            <a:r>
              <a:rPr lang="fr-FR" dirty="0" err="1"/>
              <a:t>pubblicati</a:t>
            </a:r>
            <a:r>
              <a:rPr lang="fr-FR" dirty="0"/>
              <a:t> 3/3</a:t>
            </a:r>
            <a:endParaRPr lang="it-IT" dirty="0"/>
          </a:p>
        </p:txBody>
      </p:sp>
      <p:sp>
        <p:nvSpPr>
          <p:cNvPr id="25610" name="Segnaposto contenuto 2"/>
          <p:cNvSpPr>
            <a:spLocks noGrp="1"/>
          </p:cNvSpPr>
          <p:nvPr>
            <p:ph idx="4294967295"/>
          </p:nvPr>
        </p:nvSpPr>
        <p:spPr>
          <a:xfrm>
            <a:off x="3511923" y="2036096"/>
            <a:ext cx="7912100" cy="4045650"/>
          </a:xfrm>
        </p:spPr>
        <p:txBody>
          <a:bodyPr/>
          <a:lstStyle/>
          <a:p>
            <a:pPr eaLnBrk="1" hangingPunct="1">
              <a:spcBef>
                <a:spcPts val="300"/>
              </a:spcBef>
            </a:pPr>
            <a:r>
              <a:rPr lang="it-IT" sz="1600" dirty="0"/>
              <a:t>Romano A. (2013). “La caratterizzazione </a:t>
            </a:r>
            <a:r>
              <a:rPr lang="it-IT" sz="1600" dirty="0" err="1"/>
              <a:t>greco-romanza</a:t>
            </a:r>
            <a:r>
              <a:rPr lang="it-IT" sz="1600" dirty="0"/>
              <a:t> della fitonimia popolare salentina”. </a:t>
            </a:r>
            <a:r>
              <a:rPr lang="fr-FR" sz="1600" dirty="0"/>
              <a:t>In: J.E. Gargallo Gil &amp; N. </a:t>
            </a:r>
            <a:r>
              <a:rPr lang="fr-FR" sz="1600" dirty="0" err="1"/>
              <a:t>Vuletić</a:t>
            </a:r>
            <a:r>
              <a:rPr lang="fr-FR" sz="1600" dirty="0"/>
              <a:t> (a c. di), </a:t>
            </a:r>
            <a:r>
              <a:rPr lang="fr-FR" sz="1600" i="1" dirty="0"/>
              <a:t>Mare </a:t>
            </a:r>
            <a:r>
              <a:rPr lang="fr-FR" sz="1600" i="1" dirty="0" err="1"/>
              <a:t>Loquens</a:t>
            </a:r>
            <a:r>
              <a:rPr lang="fr-FR" sz="1600" i="1" dirty="0"/>
              <a:t> - Études d'étymologie et de géolinguistique romanes à la mémoire de </a:t>
            </a:r>
            <a:r>
              <a:rPr lang="fr-FR" sz="1600" i="1" dirty="0" err="1"/>
              <a:t>Vojmir</a:t>
            </a:r>
            <a:r>
              <a:rPr lang="fr-FR" sz="1600" i="1" dirty="0"/>
              <a:t> </a:t>
            </a:r>
            <a:r>
              <a:rPr lang="fr-FR" sz="1600" i="1" dirty="0" err="1"/>
              <a:t>Vinja</a:t>
            </a:r>
            <a:r>
              <a:rPr lang="fr-FR" sz="1600" i="1" dirty="0"/>
              <a:t> (1921-2007)</a:t>
            </a:r>
            <a:r>
              <a:rPr lang="it-IT" sz="1600" dirty="0"/>
              <a:t>, Zadar: </a:t>
            </a:r>
            <a:r>
              <a:rPr lang="it-IT" sz="1600" dirty="0" err="1"/>
              <a:t>Sveučilište</a:t>
            </a:r>
            <a:r>
              <a:rPr lang="it-IT" sz="1600" dirty="0"/>
              <a:t> u </a:t>
            </a:r>
            <a:r>
              <a:rPr lang="it-IT" sz="1600" dirty="0" err="1"/>
              <a:t>Zadru</a:t>
            </a:r>
            <a:r>
              <a:rPr lang="it-IT" sz="1600" dirty="0"/>
              <a:t>, 333-360. </a:t>
            </a:r>
          </a:p>
          <a:p>
            <a:pPr eaLnBrk="1" hangingPunct="1">
              <a:spcBef>
                <a:spcPts val="300"/>
              </a:spcBef>
            </a:pPr>
            <a:r>
              <a:rPr lang="it-IT" sz="1600" dirty="0"/>
              <a:t>Romano A. (2016). “Isole linguistiche del Sud-Italia tra conservazione e rivitalizzazione: analisi di alcuni dati linguistici relativi alle parlate alloglotte greche”. In: S. </a:t>
            </a:r>
            <a:r>
              <a:rPr lang="it-IT" sz="1600" dirty="0" err="1"/>
              <a:t>Medori</a:t>
            </a:r>
            <a:r>
              <a:rPr lang="it-IT" sz="1600" dirty="0"/>
              <a:t> (a c. di), </a:t>
            </a:r>
            <a:r>
              <a:rPr lang="it-IT" sz="1600" i="1" dirty="0"/>
              <a:t>Lingue delle isole e isole linguistiche</a:t>
            </a:r>
            <a:r>
              <a:rPr lang="it-IT" sz="1600" dirty="0"/>
              <a:t>, Alessandria: Dell’Orso, 227-247.  </a:t>
            </a:r>
            <a:r>
              <a:rPr lang="fr-FR" sz="1400" dirty="0">
                <a:hlinkClick r:id="rId3"/>
              </a:rPr>
              <a:t>www.lfsag.unito.it/antonio_romano/AR2016_isole.pdf</a:t>
            </a:r>
            <a:endParaRPr lang="fr-FR" sz="1400" dirty="0"/>
          </a:p>
          <a:p>
            <a:pPr eaLnBrk="1" hangingPunct="1">
              <a:spcBef>
                <a:spcPts val="300"/>
              </a:spcBef>
            </a:pPr>
            <a:r>
              <a:rPr lang="it-IT" sz="1600" dirty="0"/>
              <a:t>Romano A.</a:t>
            </a:r>
            <a:r>
              <a:rPr lang="it-IT" sz="1600" b="1" dirty="0"/>
              <a:t> </a:t>
            </a:r>
            <a:r>
              <a:rPr lang="it-IT" sz="1600" dirty="0"/>
              <a:t>(2018). “Vitalità dell’alloglossia nelle comunità greca e albanese di Puglia”. In: L. </a:t>
            </a:r>
            <a:r>
              <a:rPr lang="it-IT" sz="1600" dirty="0" err="1"/>
              <a:t>Šimičić</a:t>
            </a:r>
            <a:r>
              <a:rPr lang="it-IT" sz="1600" dirty="0"/>
              <a:t>, I. </a:t>
            </a:r>
            <a:r>
              <a:rPr lang="it-IT" sz="1600" dirty="0" err="1"/>
              <a:t>Škevin</a:t>
            </a:r>
            <a:r>
              <a:rPr lang="it-IT" sz="1600" dirty="0"/>
              <a:t> &amp; N. </a:t>
            </a:r>
            <a:r>
              <a:rPr lang="it-IT" sz="1600" dirty="0" err="1"/>
              <a:t>Vuletić</a:t>
            </a:r>
            <a:r>
              <a:rPr lang="it-IT" sz="1600" dirty="0"/>
              <a:t> (a c. di), </a:t>
            </a:r>
            <a:r>
              <a:rPr lang="it-IT" sz="1600" i="1" dirty="0"/>
              <a:t>Le isole linguistiche dell'Adriatico</a:t>
            </a:r>
            <a:r>
              <a:rPr lang="it-IT" sz="1600" dirty="0"/>
              <a:t>, Roma: </a:t>
            </a:r>
            <a:r>
              <a:rPr lang="it-IT" sz="1600" dirty="0" err="1"/>
              <a:t>Aracne</a:t>
            </a:r>
            <a:r>
              <a:rPr lang="it-IT" sz="1600" dirty="0"/>
              <a:t>, 227-258.</a:t>
            </a:r>
          </a:p>
          <a:p>
            <a:pPr eaLnBrk="1" hangingPunct="1">
              <a:spcBef>
                <a:spcPts val="300"/>
              </a:spcBef>
            </a:pPr>
            <a:r>
              <a:rPr lang="it-IT" sz="1600" dirty="0"/>
              <a:t>Romano A. (2021). “L’antico plurilinguismo dei greco-salentini: il </a:t>
            </a:r>
            <a:r>
              <a:rPr lang="it-IT" sz="1600" dirty="0" err="1"/>
              <a:t>griko</a:t>
            </a:r>
            <a:r>
              <a:rPr lang="it-IT" sz="1600" dirty="0"/>
              <a:t> a contatto con il salentino romanzo”, in D. Capone &amp; P. </a:t>
            </a:r>
            <a:r>
              <a:rPr lang="it-IT" sz="1600" dirty="0" err="1"/>
              <a:t>Pascali</a:t>
            </a:r>
            <a:r>
              <a:rPr lang="it-IT" sz="1600" dirty="0"/>
              <a:t> (a c. di), </a:t>
            </a:r>
            <a:r>
              <a:rPr lang="it-IT" sz="1600" i="1" dirty="0"/>
              <a:t>L’eco di Bisanzio. Galatina e la Grecìa Salentina</a:t>
            </a:r>
            <a:r>
              <a:rPr lang="it-IT" sz="1600" dirty="0"/>
              <a:t>, Castiglione: </a:t>
            </a:r>
            <a:r>
              <a:rPr lang="it-IT" sz="1600" dirty="0" err="1"/>
              <a:t>Giorgiani</a:t>
            </a:r>
            <a:r>
              <a:rPr lang="it-IT" sz="1600" dirty="0"/>
              <a:t>, 353-396.</a:t>
            </a:r>
          </a:p>
          <a:p>
            <a:pPr eaLnBrk="1" hangingPunct="1">
              <a:spcBef>
                <a:spcPts val="300"/>
              </a:spcBef>
            </a:pPr>
            <a:r>
              <a:rPr lang="fr-FR" sz="1400" dirty="0">
                <a:hlinkClick r:id="rId4"/>
              </a:rPr>
              <a:t>iris.unito.it/retrieve/e27ce432-1246-2581-e053-d805fe0acbaa/AR2021_gksal_estratto.pdf</a:t>
            </a:r>
            <a:endParaRPr lang="fr-FR" sz="1400" dirty="0"/>
          </a:p>
          <a:p>
            <a:pPr eaLnBrk="1" hangingPunct="1">
              <a:spcBef>
                <a:spcPts val="300"/>
              </a:spcBef>
            </a:pPr>
            <a:endParaRPr lang="fr-FR" sz="1400" dirty="0"/>
          </a:p>
        </p:txBody>
      </p:sp>
    </p:spTree>
    <p:extLst>
      <p:ext uri="{BB962C8B-B14F-4D97-AF65-F5344CB8AC3E}">
        <p14:creationId xmlns:p14="http://schemas.microsoft.com/office/powerpoint/2010/main" val="12756201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solidFill>
                <a:prstClr val="white"/>
              </a:solidFill>
            </a:endParaRPr>
          </a:p>
        </p:txBody>
      </p:sp>
      <p:sp>
        <p:nvSpPr>
          <p:cNvPr id="10" name="Rectangle 9">
            <a:extLst/>
          </p:cNvPr>
          <p:cNvSpPr>
            <a:spLocks noGrp="1" noRot="1" noChangeAspect="1" noMove="1" noResize="1" noEditPoints="1" noAdjustHandles="1" noChangeArrowheads="1" noChangeShapeType="1" noTextEdit="1"/>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p:cNvPr>
          <p:cNvSpPr>
            <a:spLocks noGrp="1" noRot="1" noChangeAspect="1" noMove="1" noResize="1" noEditPoints="1" noAdjustHandles="1" noChangeArrowheads="1" noChangeShapeType="1" noTextEdit="1"/>
          </p:cNvSpPr>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p:cNvPr>
          <p:cNvSpPr>
            <a:spLocks noGrp="1" noRot="1" noChangeAspect="1" noMove="1" noResize="1" noEditPoints="1" noAdjustHandles="1" noChangeArrowheads="1" noChangeShapeType="1" noTextEdit="1"/>
          </p:cNvSpPr>
          <p:nvPr/>
        </p:nvSpPr>
        <p:spPr>
          <a:xfrm>
            <a:off x="3371850" y="622300"/>
            <a:ext cx="8199438" cy="5613400"/>
          </a:xfrm>
          <a:prstGeom prst="rect">
            <a:avLst/>
          </a:prstGeom>
          <a:noFill/>
          <a:ln w="6350" cap="sq" cmpd="sng" algn="ctr">
            <a:solidFill>
              <a:schemeClr val="tx1">
                <a:lumMod val="75000"/>
                <a:lumOff val="25000"/>
              </a:schemeClr>
            </a:solidFill>
            <a:prstDash val="solid"/>
            <a:miter lim="800000"/>
          </a:ln>
          <a:effectLst/>
        </p:spPr>
      </p:sp>
      <p:sp>
        <p:nvSpPr>
          <p:cNvPr id="26634" name="Titolo 1"/>
          <p:cNvSpPr>
            <a:spLocks noGrp="1"/>
          </p:cNvSpPr>
          <p:nvPr>
            <p:ph type="title"/>
          </p:nvPr>
        </p:nvSpPr>
        <p:spPr>
          <a:xfrm>
            <a:off x="3573463" y="1075373"/>
            <a:ext cx="7418387" cy="1038225"/>
          </a:xfrm>
        </p:spPr>
        <p:txBody>
          <a:bodyPr/>
          <a:lstStyle/>
          <a:p>
            <a:pPr eaLnBrk="1" hangingPunct="1"/>
            <a:r>
              <a:rPr lang="it-IT" dirty="0"/>
              <a:t>Conclusioni: percorsi, tappe e traguardi</a:t>
            </a:r>
            <a:endParaRPr lang="it-IT" dirty="0">
              <a:solidFill>
                <a:srgbClr val="404040"/>
              </a:solidFill>
            </a:endParaRPr>
          </a:p>
        </p:txBody>
      </p:sp>
      <p:sp>
        <p:nvSpPr>
          <p:cNvPr id="26635" name="Segnaposto contenuto 2"/>
          <p:cNvSpPr>
            <a:spLocks noGrp="1"/>
          </p:cNvSpPr>
          <p:nvPr>
            <p:ph idx="1"/>
          </p:nvPr>
        </p:nvSpPr>
        <p:spPr>
          <a:xfrm>
            <a:off x="3613150" y="2519444"/>
            <a:ext cx="7958138" cy="3444476"/>
          </a:xfrm>
        </p:spPr>
        <p:txBody>
          <a:bodyPr/>
          <a:lstStyle/>
          <a:p>
            <a:pPr marL="7938" indent="-7938" eaLnBrk="1" hangingPunct="1">
              <a:spcBef>
                <a:spcPts val="600"/>
              </a:spcBef>
              <a:buNone/>
            </a:pPr>
            <a:r>
              <a:rPr lang="fr-FR" sz="1600" dirty="0"/>
              <a:t>Alla </a:t>
            </a:r>
            <a:r>
              <a:rPr lang="fr-FR" sz="1600" dirty="0" err="1"/>
              <a:t>luce</a:t>
            </a:r>
            <a:r>
              <a:rPr lang="fr-FR" sz="1600" dirty="0"/>
              <a:t>, di </a:t>
            </a:r>
            <a:r>
              <a:rPr lang="fr-FR" sz="1600" dirty="0" err="1"/>
              <a:t>quest’esperienza</a:t>
            </a:r>
            <a:r>
              <a:rPr lang="fr-FR" sz="1600" dirty="0"/>
              <a:t>, </a:t>
            </a:r>
            <a:r>
              <a:rPr lang="fr-FR" sz="1600" dirty="0" err="1"/>
              <a:t>quando</a:t>
            </a:r>
            <a:r>
              <a:rPr lang="fr-FR" sz="1600" dirty="0"/>
              <a:t> </a:t>
            </a:r>
            <a:r>
              <a:rPr lang="fr-FR" sz="1600" dirty="0" err="1"/>
              <a:t>penso</a:t>
            </a:r>
            <a:r>
              <a:rPr lang="fr-FR" sz="1600" dirty="0"/>
              <a:t> a </a:t>
            </a:r>
            <a:r>
              <a:rPr lang="fr-FR" sz="1600" dirty="0" err="1"/>
              <a:t>una</a:t>
            </a:r>
            <a:r>
              <a:rPr lang="fr-FR" sz="1600" dirty="0"/>
              <a:t> lingua </a:t>
            </a:r>
            <a:r>
              <a:rPr lang="fr-FR" sz="1600" dirty="0" err="1"/>
              <a:t>che</a:t>
            </a:r>
            <a:r>
              <a:rPr lang="fr-FR" sz="1600" dirty="0"/>
              <a:t> </a:t>
            </a:r>
            <a:r>
              <a:rPr lang="fr-FR" sz="1600" dirty="0" err="1"/>
              <a:t>dopo</a:t>
            </a:r>
            <a:r>
              <a:rPr lang="fr-FR" sz="1600" dirty="0"/>
              <a:t> </a:t>
            </a:r>
            <a:r>
              <a:rPr lang="fr-FR" sz="1600" dirty="0" err="1"/>
              <a:t>secoli</a:t>
            </a:r>
            <a:r>
              <a:rPr lang="fr-FR" sz="1600" dirty="0"/>
              <a:t> di </a:t>
            </a:r>
            <a:r>
              <a:rPr lang="fr-FR" sz="1600" dirty="0" err="1"/>
              <a:t>onorato</a:t>
            </a:r>
            <a:r>
              <a:rPr lang="fr-FR" sz="1600" dirty="0"/>
              <a:t> </a:t>
            </a:r>
            <a:r>
              <a:rPr lang="fr-FR" sz="1600" dirty="0" err="1"/>
              <a:t>servizio</a:t>
            </a:r>
            <a:r>
              <a:rPr lang="fr-FR" sz="1600" dirty="0"/>
              <a:t> si </a:t>
            </a:r>
            <a:r>
              <a:rPr lang="fr-FR" sz="1600" dirty="0" err="1"/>
              <a:t>ritrova</a:t>
            </a:r>
            <a:r>
              <a:rPr lang="fr-FR" sz="1600" dirty="0"/>
              <a:t> a </a:t>
            </a:r>
            <a:r>
              <a:rPr lang="fr-FR" sz="1600" dirty="0" err="1"/>
              <a:t>rischio</a:t>
            </a:r>
            <a:r>
              <a:rPr lang="fr-FR" sz="1600" dirty="0"/>
              <a:t> </a:t>
            </a:r>
            <a:r>
              <a:rPr lang="fr-FR" sz="1600" dirty="0" err="1"/>
              <a:t>estinzione</a:t>
            </a:r>
            <a:r>
              <a:rPr lang="fr-FR" sz="1600" dirty="0"/>
              <a:t>, mi </a:t>
            </a:r>
            <a:r>
              <a:rPr lang="fr-FR" sz="1600" dirty="0" err="1"/>
              <a:t>sforzo</a:t>
            </a:r>
            <a:r>
              <a:rPr lang="fr-FR" sz="1600" dirty="0"/>
              <a:t> di </a:t>
            </a:r>
            <a:r>
              <a:rPr lang="fr-FR" sz="1600" dirty="0" err="1"/>
              <a:t>comprendere</a:t>
            </a:r>
            <a:r>
              <a:rPr lang="fr-FR" sz="1600" dirty="0"/>
              <a:t> le </a:t>
            </a:r>
            <a:r>
              <a:rPr lang="fr-FR" sz="1600" dirty="0" err="1"/>
              <a:t>ragioni</a:t>
            </a:r>
            <a:r>
              <a:rPr lang="fr-FR" sz="1600" dirty="0"/>
              <a:t> e le  </a:t>
            </a:r>
            <a:r>
              <a:rPr lang="fr-FR" sz="1600" dirty="0" err="1"/>
              <a:t>specificità</a:t>
            </a:r>
            <a:r>
              <a:rPr lang="fr-FR" sz="1600" dirty="0"/>
              <a:t> </a:t>
            </a:r>
            <a:r>
              <a:rPr lang="fr-FR" sz="1600" dirty="0" err="1"/>
              <a:t>dell’universo</a:t>
            </a:r>
            <a:r>
              <a:rPr lang="fr-FR" sz="1600" dirty="0"/>
              <a:t> in </a:t>
            </a:r>
            <a:r>
              <a:rPr lang="fr-FR" sz="1600" dirty="0" err="1"/>
              <a:t>cui</a:t>
            </a:r>
            <a:r>
              <a:rPr lang="fr-FR" sz="1600" dirty="0"/>
              <a:t> </a:t>
            </a:r>
            <a:r>
              <a:rPr lang="fr-FR" sz="1600" dirty="0" err="1"/>
              <a:t>ciò</a:t>
            </a:r>
            <a:r>
              <a:rPr lang="fr-FR" sz="1600" dirty="0"/>
              <a:t> </a:t>
            </a:r>
            <a:r>
              <a:rPr lang="fr-FR" sz="1600" dirty="0" err="1"/>
              <a:t>accade</a:t>
            </a:r>
            <a:r>
              <a:rPr lang="fr-FR" sz="1600" dirty="0"/>
              <a:t> e </a:t>
            </a:r>
            <a:r>
              <a:rPr lang="fr-FR" sz="1600" dirty="0" err="1"/>
              <a:t>ripenso</a:t>
            </a:r>
            <a:r>
              <a:rPr lang="fr-FR" sz="1600" dirty="0"/>
              <a:t>, da un lato, a: </a:t>
            </a:r>
          </a:p>
          <a:p>
            <a:pPr marL="7938" indent="-7938" eaLnBrk="1" hangingPunct="1">
              <a:spcBef>
                <a:spcPts val="600"/>
              </a:spcBef>
              <a:buNone/>
            </a:pPr>
            <a:r>
              <a:rPr lang="fr-FR" dirty="0" err="1"/>
              <a:t>Terracini</a:t>
            </a:r>
            <a:r>
              <a:rPr lang="fr-FR" dirty="0"/>
              <a:t> (1957, </a:t>
            </a:r>
            <a:r>
              <a:rPr lang="it-IT" dirty="0"/>
              <a:t>p. 6) - </a:t>
            </a:r>
            <a:r>
              <a:rPr lang="it-IT" i="1" dirty="0"/>
              <a:t>la mutevolezza del linguaggio esprime l’infinità di una forza vitale che sta al di sopra del concetto di morte e perfino di quello di nascita.</a:t>
            </a:r>
          </a:p>
          <a:p>
            <a:pPr marL="0" indent="0" algn="just" eaLnBrk="1" hangingPunct="1">
              <a:buNone/>
            </a:pPr>
            <a:r>
              <a:rPr lang="it-IT" sz="1600" i="1" dirty="0"/>
              <a:t>e, dall’altro, a: </a:t>
            </a:r>
          </a:p>
          <a:p>
            <a:pPr marL="0" indent="0" algn="just" eaLnBrk="1" hangingPunct="1">
              <a:buNone/>
            </a:pPr>
            <a:r>
              <a:rPr lang="fr-FR" dirty="0" err="1"/>
              <a:t>Contini</a:t>
            </a:r>
            <a:r>
              <a:rPr lang="fr-FR" dirty="0"/>
              <a:t> (2015, </a:t>
            </a:r>
            <a:r>
              <a:rPr lang="fr-FR" dirty="0" err="1"/>
              <a:t>cfr</a:t>
            </a:r>
            <a:r>
              <a:rPr lang="fr-FR" dirty="0"/>
              <a:t>. </a:t>
            </a:r>
            <a:r>
              <a:rPr lang="fr-FR" dirty="0" err="1"/>
              <a:t>Moutinho</a:t>
            </a:r>
            <a:r>
              <a:rPr lang="fr-FR" dirty="0"/>
              <a:t> </a:t>
            </a:r>
            <a:r>
              <a:rPr lang="fr-FR" i="1" dirty="0"/>
              <a:t>et al. </a:t>
            </a:r>
            <a:r>
              <a:rPr lang="fr-FR" dirty="0"/>
              <a:t>2019) - «Les études que nous menons ne sont jamais achevées, comme n’est jamais achevée l’analyse de langues que les hommes parlent, depuis des centaines de milliers d’années, et de l’univers culturel qu’elles véhiculent et qui nous émerveille chaque jour tout le long de notre existence».</a:t>
            </a:r>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solidFill>
                <a:prstClr val="white"/>
              </a:solidFill>
            </a:endParaRPr>
          </a:p>
        </p:txBody>
      </p:sp>
      <p:sp>
        <p:nvSpPr>
          <p:cNvPr id="10" name="Rectangle 9">
            <a:extLst/>
          </p:cNvPr>
          <p:cNvSpPr>
            <a:spLocks noGrp="1" noRot="1" noChangeAspect="1" noMove="1" noResize="1" noEditPoints="1" noAdjustHandles="1" noChangeArrowheads="1" noChangeShapeType="1" noTextEdit="1"/>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p:cNvPr>
          <p:cNvSpPr>
            <a:spLocks noGrp="1" noRot="1" noChangeAspect="1" noMove="1" noResize="1" noEditPoints="1" noAdjustHandles="1" noChangeArrowheads="1" noChangeShapeType="1" noTextEdit="1"/>
          </p:cNvSpPr>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p:cNvPr>
          <p:cNvSpPr>
            <a:spLocks noGrp="1" noRot="1" noChangeAspect="1" noMove="1" noResize="1" noEditPoints="1" noAdjustHandles="1" noChangeArrowheads="1" noChangeShapeType="1" noTextEdit="1"/>
          </p:cNvSpPr>
          <p:nvPr/>
        </p:nvSpPr>
        <p:spPr>
          <a:xfrm>
            <a:off x="3371850" y="622300"/>
            <a:ext cx="8199438" cy="5613400"/>
          </a:xfrm>
          <a:prstGeom prst="rect">
            <a:avLst/>
          </a:prstGeom>
          <a:noFill/>
          <a:ln w="6350" cap="sq" cmpd="sng" algn="ctr">
            <a:solidFill>
              <a:schemeClr val="tx1">
                <a:lumMod val="75000"/>
                <a:lumOff val="25000"/>
              </a:schemeClr>
            </a:solidFill>
            <a:prstDash val="solid"/>
            <a:miter lim="800000"/>
          </a:ln>
          <a:effectLst/>
        </p:spPr>
      </p:sp>
      <p:sp>
        <p:nvSpPr>
          <p:cNvPr id="27657" name="Titolo 1"/>
          <p:cNvSpPr>
            <a:spLocks noGrp="1"/>
          </p:cNvSpPr>
          <p:nvPr>
            <p:ph type="title" idx="4294967295"/>
          </p:nvPr>
        </p:nvSpPr>
        <p:spPr>
          <a:xfrm>
            <a:off x="3844925" y="881063"/>
            <a:ext cx="7418388" cy="1517650"/>
          </a:xfrm>
        </p:spPr>
        <p:txBody>
          <a:bodyPr/>
          <a:lstStyle/>
          <a:p>
            <a:pPr eaLnBrk="1" hangingPunct="1"/>
            <a:r>
              <a:rPr lang="it-IT" dirty="0"/>
              <a:t>Ringraziamenti</a:t>
            </a:r>
            <a:r>
              <a:rPr lang="it-IT" dirty="0">
                <a:solidFill>
                  <a:srgbClr val="404040"/>
                </a:solidFill>
              </a:rPr>
              <a:t> </a:t>
            </a:r>
          </a:p>
        </p:txBody>
      </p:sp>
      <p:sp>
        <p:nvSpPr>
          <p:cNvPr id="27658" name="Segnaposto contenuto 2"/>
          <p:cNvSpPr>
            <a:spLocks noGrp="1"/>
          </p:cNvSpPr>
          <p:nvPr>
            <p:ph idx="4294967295"/>
          </p:nvPr>
        </p:nvSpPr>
        <p:spPr>
          <a:xfrm>
            <a:off x="3844925" y="2297430"/>
            <a:ext cx="7245350" cy="3460433"/>
          </a:xfrm>
        </p:spPr>
        <p:txBody>
          <a:bodyPr/>
          <a:lstStyle/>
          <a:p>
            <a:pPr eaLnBrk="1" hangingPunct="1"/>
            <a:r>
              <a:rPr lang="it-IT" sz="1600" dirty="0"/>
              <a:t>A tutti i presenti, per l’attenzione</a:t>
            </a:r>
          </a:p>
          <a:p>
            <a:pPr eaLnBrk="1" hangingPunct="1"/>
            <a:r>
              <a:rPr lang="it-IT" sz="1600" dirty="0"/>
              <a:t>A Silvano </a:t>
            </a:r>
            <a:r>
              <a:rPr lang="it-IT" sz="1600" dirty="0" err="1"/>
              <a:t>Palamà</a:t>
            </a:r>
            <a:r>
              <a:rPr lang="it-IT" sz="1600" dirty="0"/>
              <a:t>, Salvatore Tommasi, Rocco Aprile, Salvatore Sicuro, Giorgio L. </a:t>
            </a:r>
            <a:r>
              <a:rPr lang="it-IT" sz="1600" dirty="0" err="1"/>
              <a:t>Filieri</a:t>
            </a:r>
            <a:r>
              <a:rPr lang="it-IT" sz="1600" dirty="0"/>
              <a:t>, Giorgio V. </a:t>
            </a:r>
            <a:r>
              <a:rPr lang="it-IT" sz="1600" dirty="0" err="1"/>
              <a:t>Filieri</a:t>
            </a:r>
            <a:r>
              <a:rPr lang="it-IT" sz="1600" dirty="0"/>
              <a:t>, Pantaleo </a:t>
            </a:r>
            <a:r>
              <a:rPr lang="it-IT" sz="1600" dirty="0" err="1"/>
              <a:t>Chiriacò</a:t>
            </a:r>
            <a:r>
              <a:rPr lang="it-IT" sz="1600" dirty="0"/>
              <a:t>, Cosimo </a:t>
            </a:r>
            <a:r>
              <a:rPr lang="it-IT" sz="1600" dirty="0" err="1"/>
              <a:t>Tundo</a:t>
            </a:r>
            <a:r>
              <a:rPr lang="it-IT" sz="1600" dirty="0"/>
              <a:t> e Antonio G. Marti.</a:t>
            </a:r>
          </a:p>
          <a:p>
            <a:pPr eaLnBrk="1" hangingPunct="1"/>
            <a:r>
              <a:rPr lang="it-IT" sz="1600" dirty="0"/>
              <a:t>Alle associazioni </a:t>
            </a:r>
            <a:r>
              <a:rPr lang="it-IT" sz="1600" dirty="0" err="1"/>
              <a:t>Ghetonìa</a:t>
            </a:r>
            <a:r>
              <a:rPr lang="it-IT" sz="1600" dirty="0"/>
              <a:t> e </a:t>
            </a:r>
            <a:r>
              <a:rPr lang="it-IT" sz="1600" dirty="0" err="1"/>
              <a:t>Chora</a:t>
            </a:r>
            <a:r>
              <a:rPr lang="it-IT" sz="1600" dirty="0"/>
              <a:t>-ma e, in particolare, in questa occasione a:</a:t>
            </a:r>
          </a:p>
          <a:p>
            <a:pPr marL="0" indent="0" eaLnBrk="1" hangingPunct="1">
              <a:buNone/>
            </a:pPr>
            <a:endParaRPr lang="it-IT" sz="800" dirty="0"/>
          </a:p>
          <a:p>
            <a:pPr marL="0" indent="0" algn="ctr" eaLnBrk="1" hangingPunct="1">
              <a:spcBef>
                <a:spcPts val="0"/>
              </a:spcBef>
              <a:buNone/>
            </a:pPr>
            <a:r>
              <a:rPr lang="it-IT" sz="1600" b="1" dirty="0"/>
              <a:t>Elisabetta e Giuseppe</a:t>
            </a:r>
          </a:p>
          <a:p>
            <a:pPr marL="0" indent="0" algn="ctr" eaLnBrk="1" hangingPunct="1">
              <a:spcBef>
                <a:spcPts val="0"/>
              </a:spcBef>
              <a:buNone/>
            </a:pPr>
            <a:r>
              <a:rPr lang="it-IT" sz="1600" dirty="0"/>
              <a:t>Con un ricordo a </a:t>
            </a:r>
            <a:r>
              <a:rPr lang="it-IT" sz="1600" b="1" dirty="0"/>
              <a:t>Donato Indino</a:t>
            </a:r>
          </a:p>
          <a:p>
            <a:pPr marL="0" indent="0" algn="ctr" eaLnBrk="1" hangingPunct="1">
              <a:buNone/>
            </a:pPr>
            <a:endParaRPr lang="it-IT" sz="800" dirty="0"/>
          </a:p>
          <a:p>
            <a:pPr marL="0" indent="0" algn="ctr" eaLnBrk="1" hangingPunct="1">
              <a:buNone/>
            </a:pPr>
            <a:r>
              <a:rPr lang="it-IT" sz="2400" b="1" dirty="0" err="1"/>
              <a:t>Kalissòrta</a:t>
            </a:r>
            <a:r>
              <a:rPr lang="it-IT" sz="2400" b="1" dirty="0"/>
              <a:t> / </a:t>
            </a:r>
            <a:r>
              <a:rPr lang="el-GR" sz="2400" b="1" dirty="0"/>
              <a:t>Σας ευχαριστώ πολύ</a:t>
            </a:r>
            <a:endParaRPr lang="it-IT" sz="2400" b="1" dirty="0"/>
          </a:p>
          <a:p>
            <a:pPr eaLnBrk="1" hangingPunct="1"/>
            <a:endParaRPr lang="it-IT"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0" name="Rectangle 9">
            <a:extLst/>
          </p:cNvPr>
          <p:cNvSpPr>
            <a:spLocks noGrp="1" noRot="1" noChangeAspect="1" noMove="1" noResize="1" noEditPoints="1" noAdjustHandles="1" noChangeArrowheads="1" noChangeShapeType="1" noTextEdit="1"/>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p:cNvPr>
          <p:cNvSpPr>
            <a:spLocks noGrp="1" noRot="1" noChangeAspect="1" noMove="1" noResize="1" noEditPoints="1" noAdjustHandles="1" noChangeArrowheads="1" noChangeShapeType="1" noTextEdit="1"/>
          </p:cNvSpPr>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p:cNvPr>
          <p:cNvSpPr>
            <a:spLocks noGrp="1" noRot="1" noChangeAspect="1" noMove="1" noResize="1" noEditPoints="1" noAdjustHandles="1" noChangeArrowheads="1" noChangeShapeType="1" noTextEdit="1"/>
          </p:cNvSpPr>
          <p:nvPr/>
        </p:nvSpPr>
        <p:spPr>
          <a:xfrm>
            <a:off x="3371850" y="622300"/>
            <a:ext cx="8199438" cy="5613400"/>
          </a:xfrm>
          <a:prstGeom prst="rect">
            <a:avLst/>
          </a:prstGeom>
          <a:noFill/>
          <a:ln w="6350" cap="sq" cmpd="sng" algn="ctr">
            <a:solidFill>
              <a:schemeClr val="tx1">
                <a:lumMod val="75000"/>
                <a:lumOff val="25000"/>
              </a:schemeClr>
            </a:solidFill>
            <a:prstDash val="solid"/>
            <a:miter lim="800000"/>
          </a:ln>
          <a:effectLst/>
        </p:spPr>
      </p:sp>
      <p:sp>
        <p:nvSpPr>
          <p:cNvPr id="14346" name="Titolo 1"/>
          <p:cNvSpPr>
            <a:spLocks noGrp="1"/>
          </p:cNvSpPr>
          <p:nvPr>
            <p:ph type="title"/>
          </p:nvPr>
        </p:nvSpPr>
        <p:spPr>
          <a:xfrm>
            <a:off x="3659188" y="752475"/>
            <a:ext cx="7418387" cy="1344613"/>
          </a:xfrm>
        </p:spPr>
        <p:txBody>
          <a:bodyPr/>
          <a:lstStyle/>
          <a:p>
            <a:pPr eaLnBrk="1" hangingPunct="1"/>
            <a:r>
              <a:rPr lang="it-IT" dirty="0">
                <a:solidFill>
                  <a:srgbClr val="404040"/>
                </a:solidFill>
              </a:rPr>
              <a:t>Introduzione </a:t>
            </a:r>
          </a:p>
        </p:txBody>
      </p:sp>
      <p:sp>
        <p:nvSpPr>
          <p:cNvPr id="14347" name="Segnaposto contenuto 2"/>
          <p:cNvSpPr>
            <a:spLocks noGrp="1"/>
          </p:cNvSpPr>
          <p:nvPr>
            <p:ph idx="1"/>
          </p:nvPr>
        </p:nvSpPr>
        <p:spPr>
          <a:xfrm>
            <a:off x="3660775" y="2152651"/>
            <a:ext cx="7429500" cy="3333750"/>
          </a:xfrm>
        </p:spPr>
        <p:txBody>
          <a:bodyPr/>
          <a:lstStyle/>
          <a:p>
            <a:pPr eaLnBrk="1" hangingPunct="1">
              <a:spcBef>
                <a:spcPts val="600"/>
              </a:spcBef>
            </a:pPr>
            <a:r>
              <a:rPr lang="it-IT" dirty="0"/>
              <a:t>Motivazione</a:t>
            </a:r>
          </a:p>
          <a:p>
            <a:pPr eaLnBrk="1" hangingPunct="1">
              <a:spcBef>
                <a:spcPts val="600"/>
              </a:spcBef>
            </a:pPr>
            <a:r>
              <a:rPr lang="it-IT" dirty="0"/>
              <a:t>Lingue in pericolo</a:t>
            </a:r>
          </a:p>
          <a:p>
            <a:pPr eaLnBrk="1" hangingPunct="1">
              <a:spcBef>
                <a:spcPts val="600"/>
              </a:spcBef>
            </a:pPr>
            <a:r>
              <a:rPr lang="it-IT" dirty="0"/>
              <a:t>Morte della lingua</a:t>
            </a:r>
          </a:p>
          <a:p>
            <a:pPr eaLnBrk="1" hangingPunct="1">
              <a:spcBef>
                <a:spcPts val="600"/>
              </a:spcBef>
            </a:pPr>
            <a:r>
              <a:rPr lang="it-IT" dirty="0"/>
              <a:t>Contatto / Bi-/Plurilinguismo</a:t>
            </a:r>
          </a:p>
          <a:p>
            <a:pPr eaLnBrk="1" hangingPunct="1">
              <a:spcBef>
                <a:spcPts val="600"/>
              </a:spcBef>
            </a:pPr>
            <a:r>
              <a:rPr lang="it-IT" dirty="0"/>
              <a:t>Colonizzazione (lingue celtiche/iberiche/italiche - latino)</a:t>
            </a:r>
          </a:p>
          <a:p>
            <a:pPr eaLnBrk="1" hangingPunct="1">
              <a:spcBef>
                <a:spcPts val="600"/>
              </a:spcBef>
            </a:pPr>
            <a:r>
              <a:rPr lang="it-IT" dirty="0"/>
              <a:t>Sostituzione (lingue romanze - lingue nazionali - ...)</a:t>
            </a:r>
          </a:p>
          <a:p>
            <a:pPr eaLnBrk="1" hangingPunct="1">
              <a:spcBef>
                <a:spcPts val="600"/>
              </a:spcBef>
            </a:pPr>
            <a:r>
              <a:rPr lang="it-IT" dirty="0"/>
              <a:t>Cambiamento linguistico...</a:t>
            </a:r>
          </a:p>
          <a:p>
            <a:pPr eaLnBrk="1" hangingPunct="1">
              <a:spcBef>
                <a:spcPts val="600"/>
              </a:spcBef>
            </a:pPr>
            <a:r>
              <a:rPr lang="it-IT" dirty="0"/>
              <a:t>La lezione del greco italiota</a:t>
            </a:r>
          </a:p>
          <a:p>
            <a:pPr eaLnBrk="1" hangingPunct="1">
              <a:spcBef>
                <a:spcPts val="600"/>
              </a:spcBef>
            </a:pPr>
            <a:r>
              <a:rPr lang="it-IT" dirty="0"/>
              <a:t>Territorio, storia e cultura</a:t>
            </a:r>
            <a:endParaRPr lang="es-E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egnaposto contenuto 2"/>
          <p:cNvSpPr>
            <a:spLocks noGrp="1"/>
          </p:cNvSpPr>
          <p:nvPr>
            <p:ph idx="1"/>
          </p:nvPr>
        </p:nvSpPr>
        <p:spPr/>
        <p:txBody>
          <a:bodyPr/>
          <a:lstStyle/>
          <a:p>
            <a:pPr marL="0" indent="0" algn="ctr" eaLnBrk="1" hangingPunct="1">
              <a:buFont typeface="Garamond" pitchFamily="18" charset="0"/>
              <a:buNone/>
            </a:pPr>
            <a:endParaRPr lang="es-ES" sz="2000"/>
          </a:p>
          <a:p>
            <a:pPr marL="0" indent="0" algn="ctr" eaLnBrk="1" hangingPunct="1">
              <a:buFont typeface="Garamond" pitchFamily="18" charset="0"/>
              <a:buNone/>
            </a:pPr>
            <a:r>
              <a:rPr lang="es-ES" sz="2000"/>
              <a:t>Laboratorio di Fonetica Sperimentale “Arturo Genre”</a:t>
            </a:r>
          </a:p>
          <a:p>
            <a:pPr marL="0" indent="0" algn="ctr" eaLnBrk="1" hangingPunct="1">
              <a:buFont typeface="Garamond" pitchFamily="18" charset="0"/>
              <a:buNone/>
            </a:pPr>
            <a:r>
              <a:rPr lang="es-ES" sz="2000"/>
              <a:t>Università degli Studi di Torino</a:t>
            </a:r>
          </a:p>
          <a:p>
            <a:pPr marL="0" indent="0" algn="ctr" eaLnBrk="1" hangingPunct="1">
              <a:buFont typeface="Garamond" pitchFamily="18" charset="0"/>
              <a:buNone/>
            </a:pPr>
            <a:r>
              <a:rPr lang="es-ES" sz="2000"/>
              <a:t>Antonio Romano</a:t>
            </a:r>
          </a:p>
          <a:p>
            <a:pPr marL="0" indent="0" algn="ctr" eaLnBrk="1" hangingPunct="1">
              <a:buFont typeface="Garamond" pitchFamily="18" charset="0"/>
              <a:buNone/>
            </a:pPr>
            <a:r>
              <a:rPr lang="es-ES" sz="2000">
                <a:hlinkClick r:id="rId2"/>
              </a:rPr>
              <a:t>antonio.romano@unito.it</a:t>
            </a:r>
            <a:endParaRPr lang="es-ES" sz="2000"/>
          </a:p>
          <a:p>
            <a:pPr marL="0" indent="0" algn="ctr" eaLnBrk="1" hangingPunct="1">
              <a:buFont typeface="Garamond" pitchFamily="18" charset="0"/>
              <a:buNone/>
            </a:pPr>
            <a:r>
              <a:rPr lang="es-ES" sz="2000">
                <a:hlinkClick r:id="rId3"/>
              </a:rPr>
              <a:t>https://www.lfsag.unito.it</a:t>
            </a:r>
            <a:r>
              <a:rPr lang="es-ES" sz="2000"/>
              <a:t> - </a:t>
            </a:r>
            <a:r>
              <a:rPr lang="es-ES" sz="2000">
                <a:hlinkClick r:id="rId4"/>
              </a:rPr>
              <a:t>lfsag.unito</a:t>
            </a:r>
            <a:r>
              <a:rPr lang="it-IT" sz="2000">
                <a:hlinkClick r:id="rId4"/>
              </a:rPr>
              <a:t>@gmail.com</a:t>
            </a:r>
            <a:endParaRPr lang="it-IT" sz="2000"/>
          </a:p>
          <a:p>
            <a:pPr marL="0" indent="0" eaLnBrk="1" hangingPunct="1"/>
            <a:endParaRPr lang="it-IT"/>
          </a:p>
        </p:txBody>
      </p:sp>
      <p:pic>
        <p:nvPicPr>
          <p:cNvPr id="28674" name="Picture 5" descr="C:\Users\Utente\Downloads\logo_lfsag.PNG"/>
          <p:cNvPicPr>
            <a:picLocks noChangeAspect="1" noChangeArrowheads="1"/>
          </p:cNvPicPr>
          <p:nvPr/>
        </p:nvPicPr>
        <p:blipFill>
          <a:blip r:embed="rId5"/>
          <a:srcRect/>
          <a:stretch>
            <a:fillRect/>
          </a:stretch>
        </p:blipFill>
        <p:spPr bwMode="auto">
          <a:xfrm>
            <a:off x="5111750" y="4913313"/>
            <a:ext cx="1968500" cy="112236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0" name="Rectangle 9">
            <a:extLst/>
          </p:cNvPr>
          <p:cNvSpPr>
            <a:spLocks noGrp="1" noRot="1" noChangeAspect="1" noMove="1" noResize="1" noEditPoints="1" noAdjustHandles="1" noChangeArrowheads="1" noChangeShapeType="1" noTextEdit="1"/>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p:cNvPr>
          <p:cNvSpPr>
            <a:spLocks noGrp="1" noRot="1" noChangeAspect="1" noMove="1" noResize="1" noEditPoints="1" noAdjustHandles="1" noChangeArrowheads="1" noChangeShapeType="1" noTextEdit="1"/>
          </p:cNvSpPr>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p:cNvPr>
          <p:cNvSpPr>
            <a:spLocks noGrp="1" noRot="1" noChangeAspect="1" noMove="1" noResize="1" noEditPoints="1" noAdjustHandles="1" noChangeArrowheads="1" noChangeShapeType="1" noTextEdit="1"/>
          </p:cNvSpPr>
          <p:nvPr/>
        </p:nvSpPr>
        <p:spPr>
          <a:xfrm>
            <a:off x="3371850" y="622300"/>
            <a:ext cx="8199438" cy="5613400"/>
          </a:xfrm>
          <a:prstGeom prst="rect">
            <a:avLst/>
          </a:prstGeom>
          <a:noFill/>
          <a:ln w="6350" cap="sq" cmpd="sng" algn="ctr">
            <a:solidFill>
              <a:schemeClr val="tx1">
                <a:lumMod val="75000"/>
                <a:lumOff val="25000"/>
              </a:schemeClr>
            </a:solidFill>
            <a:prstDash val="solid"/>
            <a:miter lim="800000"/>
          </a:ln>
          <a:effectLst/>
        </p:spPr>
      </p:sp>
      <p:sp>
        <p:nvSpPr>
          <p:cNvPr id="25609" name="Titolo 1"/>
          <p:cNvSpPr>
            <a:spLocks noGrp="1"/>
          </p:cNvSpPr>
          <p:nvPr>
            <p:ph type="title" idx="4294967295"/>
          </p:nvPr>
        </p:nvSpPr>
        <p:spPr>
          <a:xfrm>
            <a:off x="3643313" y="792164"/>
            <a:ext cx="7912100" cy="1547256"/>
          </a:xfrm>
        </p:spPr>
        <p:txBody>
          <a:bodyPr/>
          <a:lstStyle/>
          <a:p>
            <a:pPr eaLnBrk="1" hangingPunct="1"/>
            <a:r>
              <a:rPr lang="fr-FR" dirty="0" err="1"/>
              <a:t>Punti</a:t>
            </a:r>
            <a:r>
              <a:rPr lang="fr-FR" dirty="0"/>
              <a:t> di </a:t>
            </a:r>
            <a:r>
              <a:rPr lang="fr-FR" dirty="0" err="1"/>
              <a:t>partenza</a:t>
            </a:r>
            <a:r>
              <a:rPr lang="fr-FR" dirty="0"/>
              <a:t> e </a:t>
            </a:r>
            <a:r>
              <a:rPr lang="fr-FR" dirty="0" err="1"/>
              <a:t>incontri</a:t>
            </a:r>
            <a:r>
              <a:rPr lang="fr-FR" dirty="0"/>
              <a:t> </a:t>
            </a:r>
            <a:r>
              <a:rPr lang="fr-FR" dirty="0" err="1"/>
              <a:t>sul</a:t>
            </a:r>
            <a:r>
              <a:rPr lang="fr-FR" dirty="0"/>
              <a:t> </a:t>
            </a:r>
            <a:r>
              <a:rPr lang="fr-FR" dirty="0" err="1"/>
              <a:t>cammino</a:t>
            </a:r>
            <a:endParaRPr lang="it-IT" dirty="0"/>
          </a:p>
        </p:txBody>
      </p:sp>
      <p:sp>
        <p:nvSpPr>
          <p:cNvPr id="25610" name="Segnaposto contenuto 2"/>
          <p:cNvSpPr>
            <a:spLocks noGrp="1"/>
          </p:cNvSpPr>
          <p:nvPr>
            <p:ph idx="4294967295"/>
          </p:nvPr>
        </p:nvSpPr>
        <p:spPr>
          <a:xfrm>
            <a:off x="3632200" y="2796620"/>
            <a:ext cx="7912100" cy="3269215"/>
          </a:xfrm>
        </p:spPr>
        <p:txBody>
          <a:bodyPr/>
          <a:lstStyle/>
          <a:p>
            <a:pPr eaLnBrk="1" hangingPunct="1"/>
            <a:r>
              <a:rPr lang="es-ES" dirty="0"/>
              <a:t>M. Contini, O. Profili, G.B. Mancarella</a:t>
            </a:r>
          </a:p>
          <a:p>
            <a:pPr eaLnBrk="1" hangingPunct="1"/>
            <a:r>
              <a:rPr lang="es-ES" dirty="0"/>
              <a:t>A.A. Sobrero, F. Fanciullo</a:t>
            </a:r>
          </a:p>
          <a:p>
            <a:pPr eaLnBrk="1" hangingPunct="1"/>
            <a:r>
              <a:rPr lang="es-ES" dirty="0"/>
              <a:t>A. Ràlli, M. Katsoyànnou, E. Apostolòpoulos</a:t>
            </a:r>
          </a:p>
          <a:p>
            <a:pPr eaLnBrk="1" hangingPunct="1"/>
            <a:r>
              <a:rPr lang="es-ES" dirty="0"/>
              <a:t>G. Kokkinakis, F. Violi</a:t>
            </a:r>
          </a:p>
          <a:p>
            <a:pPr eaLnBrk="1" hangingPunct="1"/>
            <a:r>
              <a:rPr lang="es-ES" dirty="0"/>
              <a:t>F. Toso, G. Iannàccaro, C. Guardiano, M. Aprile</a:t>
            </a:r>
          </a:p>
          <a:p>
            <a:pPr eaLnBrk="1" hangingPunct="1"/>
            <a:r>
              <a:rPr lang="es-ES" dirty="0"/>
              <a:t>A. Douri, K. Golovko, N. Kuznetsova</a:t>
            </a:r>
          </a:p>
          <a:p>
            <a:pPr eaLnBrk="1" hangingPunct="1"/>
            <a:r>
              <a:rPr lang="es-ES" dirty="0"/>
              <a:t>M.F. Stamuli, M. Olimpia Schillaci</a:t>
            </a:r>
          </a:p>
          <a:p>
            <a:pPr eaLnBrk="1" hangingPunct="1"/>
            <a:r>
              <a:rPr lang="es-ES" dirty="0"/>
              <a:t>Valerio Pepe</a:t>
            </a:r>
          </a:p>
          <a:p>
            <a:pPr eaLnBrk="1" hangingPunct="1"/>
            <a:endParaRPr lang="es-ES" dirty="0"/>
          </a:p>
        </p:txBody>
      </p:sp>
    </p:spTree>
    <p:extLst>
      <p:ext uri="{BB962C8B-B14F-4D97-AF65-F5344CB8AC3E}">
        <p14:creationId xmlns:p14="http://schemas.microsoft.com/office/powerpoint/2010/main" val="2104455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0" name="Rectangle 9">
            <a:extLst/>
          </p:cNvPr>
          <p:cNvSpPr>
            <a:spLocks noGrp="1" noRot="1" noChangeAspect="1" noMove="1" noResize="1" noEditPoints="1" noAdjustHandles="1" noChangeArrowheads="1" noChangeShapeType="1" noTextEdit="1"/>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p:cNvPr>
          <p:cNvSpPr>
            <a:spLocks noGrp="1" noRot="1" noChangeAspect="1" noMove="1" noResize="1" noEditPoints="1" noAdjustHandles="1" noChangeArrowheads="1" noChangeShapeType="1" noTextEdit="1"/>
          </p:cNvSpPr>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p:cNvPr>
          <p:cNvSpPr>
            <a:spLocks noGrp="1" noRot="1" noChangeAspect="1" noMove="1" noResize="1" noEditPoints="1" noAdjustHandles="1" noChangeArrowheads="1" noChangeShapeType="1" noTextEdit="1"/>
          </p:cNvSpPr>
          <p:nvPr/>
        </p:nvSpPr>
        <p:spPr>
          <a:xfrm>
            <a:off x="3371850" y="622300"/>
            <a:ext cx="8199438" cy="5613400"/>
          </a:xfrm>
          <a:prstGeom prst="rect">
            <a:avLst/>
          </a:prstGeom>
          <a:noFill/>
          <a:ln w="6350" cap="sq" cmpd="sng" algn="ctr">
            <a:solidFill>
              <a:schemeClr val="tx1">
                <a:lumMod val="75000"/>
                <a:lumOff val="25000"/>
              </a:schemeClr>
            </a:solidFill>
            <a:prstDash val="solid"/>
            <a:miter lim="800000"/>
          </a:ln>
          <a:effectLst/>
        </p:spPr>
      </p:sp>
      <p:sp>
        <p:nvSpPr>
          <p:cNvPr id="16393" name="Titolo 1"/>
          <p:cNvSpPr>
            <a:spLocks noGrp="1"/>
          </p:cNvSpPr>
          <p:nvPr>
            <p:ph type="title" idx="4294967295"/>
          </p:nvPr>
        </p:nvSpPr>
        <p:spPr>
          <a:xfrm>
            <a:off x="3587750" y="781050"/>
            <a:ext cx="7532688" cy="1517650"/>
          </a:xfrm>
        </p:spPr>
        <p:txBody>
          <a:bodyPr/>
          <a:lstStyle/>
          <a:p>
            <a:pPr eaLnBrk="1" hangingPunct="1"/>
            <a:r>
              <a:rPr lang="es-ES" sz="4700" dirty="0"/>
              <a:t>Lingue minacciate / Morte di lingua</a:t>
            </a:r>
            <a:endParaRPr lang="it-IT" sz="4700" dirty="0"/>
          </a:p>
        </p:txBody>
      </p:sp>
      <p:sp>
        <p:nvSpPr>
          <p:cNvPr id="16394" name="Segnaposto contenuto 2"/>
          <p:cNvSpPr>
            <a:spLocks noGrp="1"/>
          </p:cNvSpPr>
          <p:nvPr>
            <p:ph idx="4294967295"/>
          </p:nvPr>
        </p:nvSpPr>
        <p:spPr>
          <a:xfrm>
            <a:off x="3609787" y="2479461"/>
            <a:ext cx="7942133" cy="3690937"/>
          </a:xfrm>
        </p:spPr>
        <p:txBody>
          <a:bodyPr/>
          <a:lstStyle/>
          <a:p>
            <a:pPr marL="7938" indent="-7938" eaLnBrk="1" hangingPunct="1">
              <a:spcBef>
                <a:spcPts val="600"/>
              </a:spcBef>
              <a:buFont typeface="Garamond" pitchFamily="18" charset="0"/>
              <a:buNone/>
            </a:pPr>
            <a:r>
              <a:rPr lang="fr-FR" b="1" dirty="0"/>
              <a:t>Come </a:t>
            </a:r>
            <a:r>
              <a:rPr lang="fr-FR" b="1" dirty="0" err="1"/>
              <a:t>muore</a:t>
            </a:r>
            <a:r>
              <a:rPr lang="fr-FR" b="1" dirty="0"/>
              <a:t> </a:t>
            </a:r>
            <a:r>
              <a:rPr lang="fr-FR" b="1" dirty="0" err="1"/>
              <a:t>una</a:t>
            </a:r>
            <a:r>
              <a:rPr lang="fr-FR" b="1" dirty="0"/>
              <a:t> lingua</a:t>
            </a:r>
            <a:r>
              <a:rPr lang="fr-FR" dirty="0"/>
              <a:t>, B. </a:t>
            </a:r>
            <a:r>
              <a:rPr lang="fr-FR" dirty="0" err="1"/>
              <a:t>Terracini</a:t>
            </a:r>
            <a:r>
              <a:rPr lang="fr-FR" dirty="0"/>
              <a:t> 1957:</a:t>
            </a:r>
          </a:p>
          <a:p>
            <a:pPr marL="7938" indent="-7938" eaLnBrk="1" hangingPunct="1">
              <a:spcBef>
                <a:spcPts val="600"/>
              </a:spcBef>
              <a:buFont typeface="Garamond" pitchFamily="18" charset="0"/>
              <a:buNone/>
            </a:pPr>
            <a:r>
              <a:rPr lang="es-ES" sz="1600" dirty="0"/>
              <a:t>Quando il parlante si rende conto che una tradizione linguistica nuova “avvolge ormai più elasticamente la sua individualità, la lingua vecchia è morta, sia che il suo sistema vada dissolvendosi sia che venga fissandosi rigidamente” (pref. M. Corti, ed. 1996).</a:t>
            </a:r>
          </a:p>
          <a:p>
            <a:pPr marL="7938" indent="-7938" eaLnBrk="1" hangingPunct="1">
              <a:spcBef>
                <a:spcPts val="600"/>
              </a:spcBef>
              <a:buFont typeface="Garamond" pitchFamily="18" charset="0"/>
              <a:buNone/>
            </a:pPr>
            <a:r>
              <a:rPr lang="es-ES" dirty="0"/>
              <a:t>A. Meillet 1911: </a:t>
            </a:r>
            <a:r>
              <a:rPr lang="es-ES" sz="1600" dirty="0"/>
              <a:t>dynamiques de différenciation et unification des langues</a:t>
            </a:r>
          </a:p>
          <a:p>
            <a:pPr marL="7938" indent="-7938" eaLnBrk="1" hangingPunct="1">
              <a:spcBef>
                <a:spcPts val="600"/>
              </a:spcBef>
              <a:buFont typeface="Garamond" pitchFamily="18" charset="0"/>
              <a:buNone/>
            </a:pPr>
            <a:r>
              <a:rPr lang="fr-FR" sz="1600" dirty="0"/>
              <a:t>Il </a:t>
            </a:r>
            <a:r>
              <a:rPr lang="fr-FR" sz="1600" dirty="0" err="1"/>
              <a:t>problema</a:t>
            </a:r>
            <a:r>
              <a:rPr lang="fr-FR" sz="1600" dirty="0"/>
              <a:t> di come </a:t>
            </a:r>
            <a:r>
              <a:rPr lang="fr-FR" sz="1600" dirty="0" err="1"/>
              <a:t>una</a:t>
            </a:r>
            <a:r>
              <a:rPr lang="fr-FR" sz="1600" dirty="0"/>
              <a:t> lingua </a:t>
            </a:r>
            <a:r>
              <a:rPr lang="fr-FR" sz="1600" dirty="0" err="1"/>
              <a:t>muoia</a:t>
            </a:r>
            <a:r>
              <a:rPr lang="fr-FR" sz="1600" dirty="0"/>
              <a:t> è molto più facile da </a:t>
            </a:r>
            <a:r>
              <a:rPr lang="fr-FR" sz="1600" dirty="0" err="1"/>
              <a:t>porre</a:t>
            </a:r>
            <a:r>
              <a:rPr lang="fr-FR" sz="1600" dirty="0"/>
              <a:t> e da </a:t>
            </a:r>
            <a:r>
              <a:rPr lang="fr-FR" sz="1600" dirty="0" err="1"/>
              <a:t>rendere</a:t>
            </a:r>
            <a:r>
              <a:rPr lang="fr-FR" sz="1600" dirty="0"/>
              <a:t> </a:t>
            </a:r>
            <a:r>
              <a:rPr lang="fr-FR" sz="1600" dirty="0" err="1"/>
              <a:t>storicamente</a:t>
            </a:r>
            <a:r>
              <a:rPr lang="fr-FR" sz="1600" dirty="0"/>
              <a:t> </a:t>
            </a:r>
            <a:r>
              <a:rPr lang="fr-FR" sz="1600" dirty="0" err="1"/>
              <a:t>manifesto</a:t>
            </a:r>
            <a:r>
              <a:rPr lang="fr-FR" sz="1600" dirty="0"/>
              <a:t> (Vendryes 1933 « la mort des langues »)</a:t>
            </a:r>
          </a:p>
          <a:p>
            <a:pPr marL="7938" indent="-7938" eaLnBrk="1" hangingPunct="1">
              <a:spcBef>
                <a:spcPts val="600"/>
              </a:spcBef>
              <a:buFont typeface="Garamond" pitchFamily="18" charset="0"/>
              <a:buNone/>
            </a:pPr>
            <a:r>
              <a:rPr lang="fr-FR" dirty="0"/>
              <a:t>…</a:t>
            </a:r>
          </a:p>
          <a:p>
            <a:pPr marL="7938" indent="-7938" eaLnBrk="1" hangingPunct="1">
              <a:spcBef>
                <a:spcPts val="600"/>
              </a:spcBef>
              <a:buNone/>
            </a:pPr>
            <a:r>
              <a:rPr lang="it-IT" dirty="0"/>
              <a:t>M.F. </a:t>
            </a:r>
            <a:r>
              <a:rPr lang="it-IT" dirty="0" err="1"/>
              <a:t>Stamuli</a:t>
            </a:r>
            <a:r>
              <a:rPr lang="it-IT" dirty="0"/>
              <a:t> (2008). </a:t>
            </a:r>
            <a:r>
              <a:rPr lang="it-IT" sz="1600" dirty="0"/>
              <a:t>“Morte di lingua e variazione lessicale nel greco di Calabria. Tre profili dalla </a:t>
            </a:r>
            <a:r>
              <a:rPr lang="it-IT" sz="1600" dirty="0" err="1"/>
              <a:t>Bovesìa</a:t>
            </a:r>
            <a:r>
              <a:rPr lang="it-IT" sz="1600" dirty="0"/>
              <a:t>” (Dott. di ricerca in Filologia moderna, Napoli: Università degli Studi “Federico II).</a:t>
            </a:r>
            <a:endParaRPr lang="fr-FR"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0" name="Rectangle 9">
            <a:extLst/>
          </p:cNvPr>
          <p:cNvSpPr>
            <a:spLocks noGrp="1" noRot="1" noChangeAspect="1" noMove="1" noResize="1" noEditPoints="1" noAdjustHandles="1" noChangeArrowheads="1" noChangeShapeType="1" noTextEdit="1"/>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p:cNvPr>
          <p:cNvSpPr>
            <a:spLocks noGrp="1" noRot="1" noChangeAspect="1" noMove="1" noResize="1" noEditPoints="1" noAdjustHandles="1" noChangeArrowheads="1" noChangeShapeType="1" noTextEdit="1"/>
          </p:cNvSpPr>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p:cNvPr>
          <p:cNvSpPr>
            <a:spLocks noGrp="1" noRot="1" noChangeAspect="1" noMove="1" noResize="1" noEditPoints="1" noAdjustHandles="1" noChangeArrowheads="1" noChangeShapeType="1" noTextEdit="1"/>
          </p:cNvSpPr>
          <p:nvPr/>
        </p:nvSpPr>
        <p:spPr>
          <a:xfrm>
            <a:off x="3371850" y="622300"/>
            <a:ext cx="8199438" cy="5613400"/>
          </a:xfrm>
          <a:prstGeom prst="rect">
            <a:avLst/>
          </a:prstGeom>
          <a:noFill/>
          <a:ln w="6350" cap="sq" cmpd="sng" algn="ctr">
            <a:solidFill>
              <a:schemeClr val="tx1">
                <a:lumMod val="75000"/>
                <a:lumOff val="25000"/>
              </a:schemeClr>
            </a:solidFill>
            <a:prstDash val="solid"/>
            <a:miter lim="800000"/>
          </a:ln>
          <a:effectLst/>
        </p:spPr>
      </p:sp>
      <p:sp>
        <p:nvSpPr>
          <p:cNvPr id="17417" name="Titolo 1"/>
          <p:cNvSpPr>
            <a:spLocks noGrp="1"/>
          </p:cNvSpPr>
          <p:nvPr>
            <p:ph type="title" idx="4294967295"/>
          </p:nvPr>
        </p:nvSpPr>
        <p:spPr>
          <a:xfrm>
            <a:off x="3500438" y="781050"/>
            <a:ext cx="7620000" cy="1517650"/>
          </a:xfrm>
        </p:spPr>
        <p:txBody>
          <a:bodyPr/>
          <a:lstStyle/>
          <a:p>
            <a:pPr eaLnBrk="1" hangingPunct="1"/>
            <a:r>
              <a:rPr lang="es-ES" sz="4700" dirty="0"/>
              <a:t>La morte delle lingue</a:t>
            </a:r>
            <a:br>
              <a:rPr lang="es-ES" sz="4700" dirty="0"/>
            </a:br>
            <a:r>
              <a:rPr lang="es-ES" sz="4700" dirty="0"/>
              <a:t>e il progresso</a:t>
            </a:r>
            <a:endParaRPr lang="it-IT" sz="4700" dirty="0"/>
          </a:p>
        </p:txBody>
      </p:sp>
      <p:sp>
        <p:nvSpPr>
          <p:cNvPr id="17418" name="Segnaposto contenuto 2"/>
          <p:cNvSpPr>
            <a:spLocks noGrp="1"/>
          </p:cNvSpPr>
          <p:nvPr>
            <p:ph idx="4294967295"/>
          </p:nvPr>
        </p:nvSpPr>
        <p:spPr>
          <a:xfrm>
            <a:off x="3516313" y="2703513"/>
            <a:ext cx="7864475" cy="3286125"/>
          </a:xfrm>
        </p:spPr>
        <p:txBody>
          <a:bodyPr/>
          <a:lstStyle/>
          <a:p>
            <a:pPr marL="7938" indent="-7938" eaLnBrk="1" hangingPunct="1">
              <a:spcBef>
                <a:spcPts val="600"/>
              </a:spcBef>
              <a:buFont typeface="Garamond" pitchFamily="18" charset="0"/>
              <a:buNone/>
            </a:pPr>
            <a:r>
              <a:rPr lang="es-ES" dirty="0"/>
              <a:t>A. Meillet 1911: unité des langues = unité de civilisations</a:t>
            </a:r>
          </a:p>
          <a:p>
            <a:pPr marL="7938" indent="-7938" eaLnBrk="1" hangingPunct="1">
              <a:spcBef>
                <a:spcPts val="600"/>
              </a:spcBef>
              <a:buFont typeface="Garamond" pitchFamily="18" charset="0"/>
              <a:buNone/>
            </a:pPr>
            <a:endParaRPr lang="fr-FR" sz="300" dirty="0"/>
          </a:p>
          <a:p>
            <a:pPr marL="7938" indent="-7938" eaLnBrk="1" hangingPunct="1">
              <a:spcBef>
                <a:spcPts val="600"/>
              </a:spcBef>
              <a:buFont typeface="Garamond" pitchFamily="18" charset="0"/>
              <a:buNone/>
            </a:pPr>
            <a:r>
              <a:rPr lang="fr-FR" dirty="0"/>
              <a:t>B. </a:t>
            </a:r>
            <a:r>
              <a:rPr lang="fr-FR" dirty="0" err="1"/>
              <a:t>Terracini</a:t>
            </a:r>
            <a:r>
              <a:rPr lang="fr-FR" dirty="0"/>
              <a:t> 1957: </a:t>
            </a:r>
            <a:r>
              <a:rPr lang="fr-FR" dirty="0" err="1"/>
              <a:t>sostituzione</a:t>
            </a:r>
            <a:r>
              <a:rPr lang="fr-FR" dirty="0"/>
              <a:t> </a:t>
            </a:r>
            <a:r>
              <a:rPr lang="fr-FR" dirty="0" err="1"/>
              <a:t>dipende</a:t>
            </a:r>
            <a:r>
              <a:rPr lang="fr-FR" dirty="0"/>
              <a:t> da « </a:t>
            </a:r>
            <a:r>
              <a:rPr lang="fr-FR" dirty="0" err="1"/>
              <a:t>affermazione</a:t>
            </a:r>
            <a:r>
              <a:rPr lang="fr-FR" dirty="0"/>
              <a:t> da parte </a:t>
            </a:r>
            <a:r>
              <a:rPr lang="fr-FR" dirty="0" err="1"/>
              <a:t>del</a:t>
            </a:r>
            <a:r>
              <a:rPr lang="fr-FR" dirty="0"/>
              <a:t> </a:t>
            </a:r>
            <a:r>
              <a:rPr lang="fr-FR" dirty="0" err="1"/>
              <a:t>soggetto</a:t>
            </a:r>
            <a:r>
              <a:rPr lang="fr-FR" dirty="0"/>
              <a:t> parlante </a:t>
            </a:r>
            <a:r>
              <a:rPr lang="fr-FR" dirty="0" err="1"/>
              <a:t>della</a:t>
            </a:r>
            <a:r>
              <a:rPr lang="fr-FR" dirty="0"/>
              <a:t> propria </a:t>
            </a:r>
            <a:r>
              <a:rPr lang="fr-FR" dirty="0" err="1"/>
              <a:t>libertà</a:t>
            </a:r>
            <a:r>
              <a:rPr lang="fr-FR" dirty="0"/>
              <a:t> </a:t>
            </a:r>
            <a:r>
              <a:rPr lang="fr-FR" dirty="0" err="1"/>
              <a:t>spirituale</a:t>
            </a:r>
            <a:r>
              <a:rPr lang="fr-FR" dirty="0"/>
              <a:t> »  in </a:t>
            </a:r>
            <a:r>
              <a:rPr lang="fr-FR" dirty="0" err="1"/>
              <a:t>presenza</a:t>
            </a:r>
            <a:r>
              <a:rPr lang="fr-FR" dirty="0"/>
              <a:t> di un « </a:t>
            </a:r>
            <a:r>
              <a:rPr lang="fr-FR" dirty="0" err="1"/>
              <a:t>urto</a:t>
            </a:r>
            <a:r>
              <a:rPr lang="fr-FR" dirty="0"/>
              <a:t> e </a:t>
            </a:r>
            <a:r>
              <a:rPr lang="fr-FR" dirty="0" err="1"/>
              <a:t>contatto</a:t>
            </a:r>
            <a:r>
              <a:rPr lang="fr-FR" dirty="0"/>
              <a:t> tra </a:t>
            </a:r>
            <a:r>
              <a:rPr lang="fr-FR" dirty="0" err="1"/>
              <a:t>sistemi</a:t>
            </a:r>
            <a:r>
              <a:rPr lang="fr-FR" dirty="0"/>
              <a:t> » + </a:t>
            </a:r>
            <a:r>
              <a:rPr lang="fr-FR" dirty="0" err="1"/>
              <a:t>mescolanza</a:t>
            </a:r>
            <a:r>
              <a:rPr lang="fr-FR" dirty="0"/>
              <a:t> di masse </a:t>
            </a:r>
            <a:r>
              <a:rPr lang="fr-FR" dirty="0" err="1"/>
              <a:t>parlanti</a:t>
            </a:r>
            <a:r>
              <a:rPr lang="fr-FR" dirty="0"/>
              <a:t> lingue diverse di </a:t>
            </a:r>
            <a:r>
              <a:rPr lang="fr-FR" dirty="0" err="1"/>
              <a:t>cui</a:t>
            </a:r>
            <a:r>
              <a:rPr lang="fr-FR" dirty="0"/>
              <a:t> </a:t>
            </a:r>
            <a:r>
              <a:rPr lang="fr-FR" dirty="0" err="1"/>
              <a:t>una</a:t>
            </a:r>
            <a:r>
              <a:rPr lang="fr-FR" dirty="0"/>
              <a:t> « </a:t>
            </a:r>
            <a:r>
              <a:rPr lang="fr-FR" dirty="0" err="1"/>
              <a:t>portatrice</a:t>
            </a:r>
            <a:r>
              <a:rPr lang="fr-FR" dirty="0"/>
              <a:t> di </a:t>
            </a:r>
            <a:r>
              <a:rPr lang="fr-FR" dirty="0" err="1"/>
              <a:t>una</a:t>
            </a:r>
            <a:r>
              <a:rPr lang="fr-FR" dirty="0"/>
              <a:t> forma superiore di </a:t>
            </a:r>
            <a:r>
              <a:rPr lang="fr-FR" dirty="0" err="1"/>
              <a:t>civiltà</a:t>
            </a:r>
            <a:r>
              <a:rPr lang="fr-FR" dirty="0"/>
              <a:t> » [</a:t>
            </a:r>
            <a:r>
              <a:rPr lang="fr-FR" i="1" dirty="0" err="1"/>
              <a:t>prestigio</a:t>
            </a:r>
            <a:r>
              <a:rPr lang="fr-FR" dirty="0"/>
              <a:t> p. 12].</a:t>
            </a:r>
          </a:p>
          <a:p>
            <a:pPr marL="7938" indent="-7938" eaLnBrk="1" hangingPunct="1">
              <a:spcBef>
                <a:spcPts val="600"/>
              </a:spcBef>
              <a:buFont typeface="Garamond" pitchFamily="18" charset="0"/>
              <a:buNone/>
            </a:pPr>
            <a:r>
              <a:rPr lang="fr-FR" dirty="0"/>
              <a:t>Es. « </a:t>
            </a:r>
            <a:r>
              <a:rPr lang="fr-FR" dirty="0" err="1"/>
              <a:t>immigrazione</a:t>
            </a:r>
            <a:r>
              <a:rPr lang="fr-FR" dirty="0"/>
              <a:t> o </a:t>
            </a:r>
            <a:r>
              <a:rPr lang="fr-FR" dirty="0" err="1"/>
              <a:t>infiltrazione</a:t>
            </a:r>
            <a:r>
              <a:rPr lang="fr-FR" dirty="0"/>
              <a:t> coloniale »</a:t>
            </a:r>
          </a:p>
          <a:p>
            <a:pPr marL="7938" indent="-7938" eaLnBrk="1" hangingPunct="1">
              <a:spcBef>
                <a:spcPts val="600"/>
              </a:spcBef>
              <a:buFont typeface="Garamond" pitchFamily="18" charset="0"/>
              <a:buNone/>
            </a:pPr>
            <a:endParaRPr lang="fr-FR" sz="300" dirty="0"/>
          </a:p>
          <a:p>
            <a:pPr marL="7938" indent="-7938" eaLnBrk="1" hangingPunct="1">
              <a:spcBef>
                <a:spcPts val="600"/>
              </a:spcBef>
              <a:buNone/>
            </a:pPr>
            <a:r>
              <a:rPr lang="fr-FR" dirty="0"/>
              <a:t>« Perte de diversité – souci pour le linguiste contemporain » (Hagège 2002; </a:t>
            </a:r>
            <a:r>
              <a:rPr lang="fr-FR" dirty="0" err="1"/>
              <a:t>cfr</a:t>
            </a:r>
            <a:r>
              <a:rPr lang="fr-FR" dirty="0"/>
              <a:t>. Crystal 2000).</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0" name="Rectangle 9">
            <a:extLst/>
          </p:cNvPr>
          <p:cNvSpPr>
            <a:spLocks noGrp="1" noRot="1" noChangeAspect="1" noMove="1" noResize="1" noEditPoints="1" noAdjustHandles="1" noChangeArrowheads="1" noChangeShapeType="1" noTextEdit="1"/>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t-IT" dirty="0"/>
          </a:p>
        </p:txBody>
      </p:sp>
      <p:sp>
        <p:nvSpPr>
          <p:cNvPr id="12" name="Rectangle 11">
            <a:extLst/>
          </p:cNvPr>
          <p:cNvSpPr>
            <a:spLocks noGrp="1" noRot="1" noChangeAspect="1" noMove="1" noResize="1" noEditPoints="1" noAdjustHandles="1" noChangeArrowheads="1" noChangeShapeType="1" noTextEdit="1"/>
          </p:cNvSpPr>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p:cNvPr>
          <p:cNvSpPr>
            <a:spLocks noGrp="1" noRot="1" noChangeAspect="1" noMove="1" noResize="1" noEditPoints="1" noAdjustHandles="1" noChangeArrowheads="1" noChangeShapeType="1" noTextEdit="1"/>
          </p:cNvSpPr>
          <p:nvPr/>
        </p:nvSpPr>
        <p:spPr>
          <a:xfrm>
            <a:off x="3371850" y="622300"/>
            <a:ext cx="8199438" cy="5613400"/>
          </a:xfrm>
          <a:prstGeom prst="rect">
            <a:avLst/>
          </a:prstGeom>
          <a:noFill/>
          <a:ln w="6350" cap="sq" cmpd="sng" algn="ctr">
            <a:solidFill>
              <a:schemeClr val="tx1">
                <a:lumMod val="75000"/>
                <a:lumOff val="25000"/>
              </a:schemeClr>
            </a:solidFill>
            <a:prstDash val="solid"/>
            <a:miter lim="800000"/>
          </a:ln>
          <a:effectLst/>
        </p:spPr>
      </p:sp>
      <p:sp>
        <p:nvSpPr>
          <p:cNvPr id="18441" name="Titolo 1"/>
          <p:cNvSpPr>
            <a:spLocks noGrp="1"/>
          </p:cNvSpPr>
          <p:nvPr>
            <p:ph type="title" idx="4294967295"/>
          </p:nvPr>
        </p:nvSpPr>
        <p:spPr>
          <a:xfrm>
            <a:off x="3500438" y="781050"/>
            <a:ext cx="7620000" cy="1517650"/>
          </a:xfrm>
        </p:spPr>
        <p:txBody>
          <a:bodyPr/>
          <a:lstStyle/>
          <a:p>
            <a:pPr eaLnBrk="1" hangingPunct="1"/>
            <a:r>
              <a:rPr lang="es-ES" sz="4700" dirty="0"/>
              <a:t>Morte, trasformazione e resurrezione delle lingue </a:t>
            </a:r>
            <a:endParaRPr lang="it-IT" sz="4700" dirty="0"/>
          </a:p>
        </p:txBody>
      </p:sp>
      <p:sp>
        <p:nvSpPr>
          <p:cNvPr id="18442" name="Segnaposto contenuto 2"/>
          <p:cNvSpPr>
            <a:spLocks noGrp="1"/>
          </p:cNvSpPr>
          <p:nvPr>
            <p:ph idx="4294967295"/>
          </p:nvPr>
        </p:nvSpPr>
        <p:spPr>
          <a:xfrm>
            <a:off x="3516313" y="2500313"/>
            <a:ext cx="8054975" cy="3489325"/>
          </a:xfrm>
        </p:spPr>
        <p:txBody>
          <a:bodyPr/>
          <a:lstStyle/>
          <a:p>
            <a:pPr marL="7938" indent="-7938" eaLnBrk="1" hangingPunct="1">
              <a:spcBef>
                <a:spcPts val="600"/>
              </a:spcBef>
              <a:buFont typeface="Garamond" pitchFamily="18" charset="0"/>
              <a:buNone/>
            </a:pPr>
            <a:r>
              <a:rPr lang="fr-FR" sz="2000" i="1" dirty="0"/>
              <a:t>Morte per </a:t>
            </a:r>
            <a:r>
              <a:rPr lang="fr-FR" sz="2000" i="1" dirty="0" err="1"/>
              <a:t>disfacimento</a:t>
            </a:r>
            <a:r>
              <a:rPr lang="fr-FR" sz="2000" i="1" dirty="0"/>
              <a:t> </a:t>
            </a:r>
            <a:r>
              <a:rPr lang="fr-FR" sz="2000" i="1" dirty="0" err="1"/>
              <a:t>del</a:t>
            </a:r>
            <a:r>
              <a:rPr lang="fr-FR" sz="2000" i="1" dirty="0"/>
              <a:t> </a:t>
            </a:r>
            <a:r>
              <a:rPr lang="fr-FR" sz="2000" i="1" dirty="0" err="1"/>
              <a:t>sistema</a:t>
            </a:r>
            <a:r>
              <a:rPr lang="fr-FR" sz="2000" dirty="0"/>
              <a:t>  (</a:t>
            </a:r>
            <a:r>
              <a:rPr lang="fr-FR" sz="2000" dirty="0" err="1"/>
              <a:t>gallico</a:t>
            </a:r>
            <a:r>
              <a:rPr lang="fr-FR" sz="2000" dirty="0"/>
              <a:t> &lt; latino)</a:t>
            </a:r>
          </a:p>
          <a:p>
            <a:pPr marL="7938" indent="-7938" eaLnBrk="1" hangingPunct="1">
              <a:spcBef>
                <a:spcPts val="600"/>
              </a:spcBef>
              <a:buFont typeface="Garamond" pitchFamily="18" charset="0"/>
              <a:buNone/>
            </a:pPr>
            <a:r>
              <a:rPr lang="fr-FR" sz="2000" i="1" dirty="0"/>
              <a:t>Morte per </a:t>
            </a:r>
            <a:r>
              <a:rPr lang="fr-FR" sz="2000" i="1" dirty="0" err="1"/>
              <a:t>irrigidimento</a:t>
            </a:r>
            <a:r>
              <a:rPr lang="fr-FR" sz="2000" i="1" dirty="0"/>
              <a:t> </a:t>
            </a:r>
            <a:r>
              <a:rPr lang="fr-FR" sz="2000" i="1" dirty="0" err="1"/>
              <a:t>del</a:t>
            </a:r>
            <a:r>
              <a:rPr lang="fr-FR" sz="2000" i="1" dirty="0"/>
              <a:t> </a:t>
            </a:r>
            <a:r>
              <a:rPr lang="fr-FR" sz="2000" i="1" dirty="0" err="1"/>
              <a:t>sistema</a:t>
            </a:r>
            <a:r>
              <a:rPr lang="fr-FR" sz="2000" dirty="0"/>
              <a:t> </a:t>
            </a:r>
            <a:br>
              <a:rPr lang="fr-FR" sz="2000" dirty="0"/>
            </a:br>
            <a:r>
              <a:rPr lang="fr-FR" sz="2000" dirty="0"/>
              <a:t>(latino &gt; </a:t>
            </a:r>
            <a:r>
              <a:rPr lang="fr-FR" sz="2000" dirty="0" err="1"/>
              <a:t>parlate</a:t>
            </a:r>
            <a:r>
              <a:rPr lang="fr-FR" sz="2000" dirty="0"/>
              <a:t> </a:t>
            </a:r>
            <a:r>
              <a:rPr lang="fr-FR" sz="2000" dirty="0" err="1"/>
              <a:t>romanze</a:t>
            </a:r>
            <a:r>
              <a:rPr lang="fr-FR" sz="2000" dirty="0"/>
              <a:t> + latino = lingua </a:t>
            </a:r>
            <a:r>
              <a:rPr lang="fr-FR" sz="2000" dirty="0" err="1"/>
              <a:t>superletteraria</a:t>
            </a:r>
            <a:r>
              <a:rPr lang="fr-FR" sz="2000" dirty="0"/>
              <a:t>, p. 26)</a:t>
            </a:r>
          </a:p>
          <a:p>
            <a:pPr marL="7938" indent="-7938" eaLnBrk="1" hangingPunct="1">
              <a:spcBef>
                <a:spcPts val="600"/>
              </a:spcBef>
              <a:buNone/>
            </a:pPr>
            <a:r>
              <a:rPr lang="fr-FR" sz="2000" dirty="0" err="1"/>
              <a:t>Innovazione</a:t>
            </a:r>
            <a:r>
              <a:rPr lang="fr-FR" sz="2000" dirty="0"/>
              <a:t> vs. </a:t>
            </a:r>
            <a:r>
              <a:rPr lang="fr-FR" sz="2000" dirty="0" err="1"/>
              <a:t>Conservazione</a:t>
            </a:r>
            <a:r>
              <a:rPr lang="fr-FR" sz="2000" dirty="0"/>
              <a:t> &gt; </a:t>
            </a:r>
            <a:r>
              <a:rPr lang="fr-FR" sz="2000" b="1" dirty="0" err="1"/>
              <a:t>Conflitto</a:t>
            </a:r>
            <a:endParaRPr lang="fr-FR" sz="2000" b="1" dirty="0"/>
          </a:p>
          <a:p>
            <a:pPr marL="7938" indent="-7938" eaLnBrk="1" hangingPunct="1">
              <a:spcBef>
                <a:spcPts val="600"/>
              </a:spcBef>
              <a:buNone/>
            </a:pPr>
            <a:r>
              <a:rPr lang="fr-FR" dirty="0"/>
              <a:t>(</a:t>
            </a:r>
            <a:r>
              <a:rPr lang="fr-FR" dirty="0" err="1"/>
              <a:t>Terracini</a:t>
            </a:r>
            <a:r>
              <a:rPr lang="fr-FR" dirty="0"/>
              <a:t> 1957; </a:t>
            </a:r>
            <a:r>
              <a:rPr lang="it-IT" dirty="0"/>
              <a:t>Crystal 2000; </a:t>
            </a:r>
            <a:r>
              <a:rPr lang="it-IT" dirty="0" err="1"/>
              <a:t>Stamuli</a:t>
            </a:r>
            <a:r>
              <a:rPr lang="it-IT" dirty="0"/>
              <a:t> 2008).</a:t>
            </a:r>
            <a:endParaRPr lang="fr-FR" b="1" dirty="0"/>
          </a:p>
          <a:p>
            <a:pPr marL="7938" indent="-7938" eaLnBrk="1" hangingPunct="1">
              <a:spcBef>
                <a:spcPts val="600"/>
              </a:spcBef>
              <a:buNone/>
            </a:pPr>
            <a:endParaRPr lang="fr-FR" sz="1600" dirty="0"/>
          </a:p>
          <a:p>
            <a:pPr marL="7938" indent="-7938" eaLnBrk="1" hangingPunct="1">
              <a:spcBef>
                <a:spcPts val="600"/>
              </a:spcBef>
              <a:buNone/>
            </a:pPr>
            <a:r>
              <a:rPr lang="fr-FR" sz="1600" dirty="0" err="1"/>
              <a:t>Baldissera</a:t>
            </a:r>
            <a:r>
              <a:rPr lang="fr-FR" sz="1600" dirty="0"/>
              <a:t> V. (2013). </a:t>
            </a:r>
            <a:r>
              <a:rPr lang="fr-FR" sz="1600" i="1" dirty="0"/>
              <a:t>Il </a:t>
            </a:r>
            <a:r>
              <a:rPr lang="fr-FR" sz="1600" i="1" dirty="0" err="1"/>
              <a:t>dialetto</a:t>
            </a:r>
            <a:r>
              <a:rPr lang="fr-FR" sz="1600" i="1" dirty="0"/>
              <a:t> </a:t>
            </a:r>
            <a:r>
              <a:rPr lang="fr-FR" sz="1600" i="1" dirty="0" err="1"/>
              <a:t>grico</a:t>
            </a:r>
            <a:r>
              <a:rPr lang="fr-FR" sz="1600" i="1" dirty="0"/>
              <a:t> </a:t>
            </a:r>
            <a:r>
              <a:rPr lang="fr-FR" sz="1600" i="1" dirty="0" err="1"/>
              <a:t>del</a:t>
            </a:r>
            <a:r>
              <a:rPr lang="fr-FR" sz="1600" i="1" dirty="0"/>
              <a:t> </a:t>
            </a:r>
            <a:r>
              <a:rPr lang="fr-FR" sz="1600" i="1" dirty="0" err="1"/>
              <a:t>Salento</a:t>
            </a:r>
            <a:r>
              <a:rPr lang="fr-FR" sz="1600" i="1" dirty="0"/>
              <a:t>: </a:t>
            </a:r>
            <a:r>
              <a:rPr lang="fr-FR" sz="1600" i="1" dirty="0" err="1"/>
              <a:t>elementi</a:t>
            </a:r>
            <a:r>
              <a:rPr lang="fr-FR" sz="1600" i="1" dirty="0"/>
              <a:t> </a:t>
            </a:r>
            <a:r>
              <a:rPr lang="fr-FR" sz="1600" i="1" dirty="0" err="1"/>
              <a:t>balcanici</a:t>
            </a:r>
            <a:r>
              <a:rPr lang="fr-FR" sz="1600" i="1" dirty="0"/>
              <a:t> e </a:t>
            </a:r>
            <a:r>
              <a:rPr lang="fr-FR" sz="1600" i="1" dirty="0" err="1"/>
              <a:t>contatto</a:t>
            </a:r>
            <a:r>
              <a:rPr lang="fr-FR" sz="1600" i="1" dirty="0"/>
              <a:t> linguistico</a:t>
            </a:r>
            <a:r>
              <a:rPr lang="fr-FR" sz="1600" dirty="0"/>
              <a:t>. </a:t>
            </a:r>
            <a:r>
              <a:rPr lang="fr-FR" sz="1600" dirty="0" err="1"/>
              <a:t>Tesi</a:t>
            </a:r>
            <a:r>
              <a:rPr lang="fr-FR" sz="1600" dirty="0"/>
              <a:t> di </a:t>
            </a:r>
            <a:r>
              <a:rPr lang="fr-FR" sz="1600" dirty="0" err="1"/>
              <a:t>Dottorato</a:t>
            </a:r>
            <a:r>
              <a:rPr lang="fr-FR" sz="1600" dirty="0"/>
              <a:t> </a:t>
            </a:r>
            <a:r>
              <a:rPr lang="fr-FR" sz="1600" dirty="0" err="1"/>
              <a:t>dell’Univ</a:t>
            </a:r>
            <a:r>
              <a:rPr lang="fr-FR" sz="1600" dirty="0"/>
              <a:t>. Ca’ Foscari di </a:t>
            </a:r>
            <a:r>
              <a:rPr lang="fr-FR" sz="1600" dirty="0" err="1"/>
              <a:t>Venezia</a:t>
            </a:r>
            <a:r>
              <a:rPr lang="fr-FR" sz="1600" dirty="0"/>
              <a:t>. </a:t>
            </a:r>
          </a:p>
          <a:p>
            <a:pPr marL="7938" indent="-7938" eaLnBrk="1" hangingPunct="1">
              <a:spcBef>
                <a:spcPts val="600"/>
              </a:spcBef>
              <a:buNone/>
            </a:pPr>
            <a:r>
              <a:rPr lang="fr-FR" sz="1600" dirty="0" err="1"/>
              <a:t>Lekakou</a:t>
            </a:r>
            <a:r>
              <a:rPr lang="fr-FR" sz="1600" dirty="0"/>
              <a:t> M., </a:t>
            </a:r>
            <a:r>
              <a:rPr lang="fr-FR" sz="1600" dirty="0" err="1"/>
              <a:t>Baldissera</a:t>
            </a:r>
            <a:r>
              <a:rPr lang="fr-FR" sz="1600" dirty="0"/>
              <a:t> V. &amp; </a:t>
            </a:r>
            <a:r>
              <a:rPr lang="fr-FR" sz="1600" dirty="0" err="1"/>
              <a:t>Anastasopoulos</a:t>
            </a:r>
            <a:r>
              <a:rPr lang="fr-FR" sz="1600" dirty="0"/>
              <a:t> A. (2013). Documentation and </a:t>
            </a:r>
            <a:r>
              <a:rPr lang="fr-FR" sz="1600" dirty="0" err="1"/>
              <a:t>analysis</a:t>
            </a:r>
            <a:r>
              <a:rPr lang="fr-FR" sz="1600" dirty="0"/>
              <a:t> of an </a:t>
            </a:r>
            <a:r>
              <a:rPr lang="fr-FR" sz="1600" dirty="0" err="1"/>
              <a:t>endangered</a:t>
            </a:r>
            <a:r>
              <a:rPr lang="fr-FR" sz="1600" dirty="0"/>
              <a:t> </a:t>
            </a:r>
            <a:r>
              <a:rPr lang="fr-FR" sz="1600" dirty="0" err="1"/>
              <a:t>language</a:t>
            </a:r>
            <a:r>
              <a:rPr lang="fr-FR" sz="1600" dirty="0"/>
              <a:t>: aspects of the </a:t>
            </a:r>
            <a:r>
              <a:rPr lang="fr-FR" sz="1600" dirty="0" err="1"/>
              <a:t>grammar</a:t>
            </a:r>
            <a:r>
              <a:rPr lang="fr-FR" sz="1600" dirty="0"/>
              <a:t> of Griko. </a:t>
            </a:r>
            <a:r>
              <a:rPr lang="fr-FR" sz="1600" dirty="0" err="1"/>
              <a:t>University</a:t>
            </a:r>
            <a:r>
              <a:rPr lang="fr-FR" sz="1600" dirty="0"/>
              <a:t> of Ioannina. </a:t>
            </a:r>
            <a:r>
              <a:rPr lang="fr-FR" sz="1400" dirty="0"/>
              <a:t>griko.project.uoi.gr</a:t>
            </a:r>
            <a:r>
              <a:rPr lang="fr-FR" sz="2000" dirty="0"/>
              <a:t> </a:t>
            </a:r>
          </a:p>
          <a:p>
            <a:pPr marL="7938" indent="-7938" eaLnBrk="1" hangingPunct="1">
              <a:spcBef>
                <a:spcPts val="600"/>
              </a:spcBef>
              <a:buFont typeface="Garamond" pitchFamily="18" charset="0"/>
              <a:buNone/>
            </a:pPr>
            <a:endParaRPr lang="fr-FR" sz="20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0" name="Rectangle 9">
            <a:extLst/>
          </p:cNvPr>
          <p:cNvSpPr>
            <a:spLocks noGrp="1" noRot="1" noChangeAspect="1" noMove="1" noResize="1" noEditPoints="1" noAdjustHandles="1" noChangeArrowheads="1" noChangeShapeType="1" noTextEdit="1"/>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p:cNvPr>
          <p:cNvSpPr>
            <a:spLocks noGrp="1" noRot="1" noChangeAspect="1" noMove="1" noResize="1" noEditPoints="1" noAdjustHandles="1" noChangeArrowheads="1" noChangeShapeType="1" noTextEdit="1"/>
          </p:cNvSpPr>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p:cNvPr>
          <p:cNvSpPr>
            <a:spLocks noGrp="1" noRot="1" noChangeAspect="1" noMove="1" noResize="1" noEditPoints="1" noAdjustHandles="1" noChangeArrowheads="1" noChangeShapeType="1" noTextEdit="1"/>
          </p:cNvSpPr>
          <p:nvPr/>
        </p:nvSpPr>
        <p:spPr>
          <a:xfrm>
            <a:off x="3371850" y="622300"/>
            <a:ext cx="8199438" cy="5613400"/>
          </a:xfrm>
          <a:prstGeom prst="rect">
            <a:avLst/>
          </a:prstGeom>
          <a:noFill/>
          <a:ln w="6350" cap="sq" cmpd="sng" algn="ctr">
            <a:solidFill>
              <a:schemeClr val="tx1">
                <a:lumMod val="75000"/>
                <a:lumOff val="25000"/>
              </a:schemeClr>
            </a:solidFill>
            <a:prstDash val="solid"/>
            <a:miter lim="800000"/>
          </a:ln>
          <a:effectLst/>
        </p:spPr>
      </p:sp>
      <p:sp>
        <p:nvSpPr>
          <p:cNvPr id="19465" name="Titolo 1"/>
          <p:cNvSpPr>
            <a:spLocks noGrp="1"/>
          </p:cNvSpPr>
          <p:nvPr>
            <p:ph type="title" idx="4294967295"/>
          </p:nvPr>
        </p:nvSpPr>
        <p:spPr>
          <a:xfrm>
            <a:off x="3744913" y="838200"/>
            <a:ext cx="7418387" cy="1517650"/>
          </a:xfrm>
        </p:spPr>
        <p:txBody>
          <a:bodyPr/>
          <a:lstStyle/>
          <a:p>
            <a:pPr eaLnBrk="1" hangingPunct="1"/>
            <a:r>
              <a:rPr lang="es-ES" sz="4700" dirty="0"/>
              <a:t>Contatto - Sostituzione</a:t>
            </a:r>
            <a:endParaRPr lang="it-IT" sz="4700" i="1" dirty="0"/>
          </a:p>
        </p:txBody>
      </p:sp>
      <p:sp>
        <p:nvSpPr>
          <p:cNvPr id="19466" name="Segnaposto contenuto 2"/>
          <p:cNvSpPr>
            <a:spLocks noGrp="1"/>
          </p:cNvSpPr>
          <p:nvPr>
            <p:ph idx="4294967295"/>
          </p:nvPr>
        </p:nvSpPr>
        <p:spPr>
          <a:xfrm>
            <a:off x="3615070" y="2571750"/>
            <a:ext cx="7644809" cy="3328988"/>
          </a:xfrm>
        </p:spPr>
        <p:txBody>
          <a:bodyPr/>
          <a:lstStyle/>
          <a:p>
            <a:pPr eaLnBrk="1" hangingPunct="1">
              <a:spcBef>
                <a:spcPts val="600"/>
              </a:spcBef>
            </a:pPr>
            <a:r>
              <a:rPr lang="it-IT" dirty="0"/>
              <a:t>In alcune società, le lingue in pericolo sono oggetto di interesse antropologico e socioculturale piuttosto che linguistico in senso stretto. La loro funzione comunicativa è spesso ridotta, mentre i valori identitari e i sentimenti di nostalgia prendono il sopravvento e spingono per un recupero temporaneo e parziale.</a:t>
            </a:r>
          </a:p>
          <a:p>
            <a:pPr eaLnBrk="1" hangingPunct="1">
              <a:spcBef>
                <a:spcPts val="600"/>
              </a:spcBef>
            </a:pPr>
            <a:r>
              <a:rPr lang="it-IT" dirty="0"/>
              <a:t>Questo accade, ad esempio, in ambito letterario (dove è possibile grazie all'esistenza di una tradizione scritta) e artistico, dove il ricordo può essere impresso in una canzone, in una filastrocca, in una danza, in un racconto... (v., tra gli altri,</a:t>
            </a:r>
            <a:r>
              <a:rPr lang="fr-FR" dirty="0"/>
              <a:t> </a:t>
            </a:r>
            <a:br>
              <a:rPr lang="fr-FR" dirty="0"/>
            </a:br>
            <a:r>
              <a:rPr lang="fr-FR" dirty="0" err="1"/>
              <a:t>Dressler</a:t>
            </a:r>
            <a:r>
              <a:rPr lang="fr-FR" dirty="0"/>
              <a:t>, 1982; Dorian, 1989; </a:t>
            </a:r>
            <a:r>
              <a:rPr lang="fr-FR" dirty="0" err="1"/>
              <a:t>Dell’Aquila</a:t>
            </a:r>
            <a:r>
              <a:rPr lang="fr-FR" dirty="0"/>
              <a:t> &amp; </a:t>
            </a:r>
            <a:r>
              <a:rPr lang="fr-FR" dirty="0" err="1"/>
              <a:t>Iannaccaro</a:t>
            </a:r>
            <a:r>
              <a:rPr lang="fr-FR" dirty="0"/>
              <a:t>, 2003).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0" name="Rectangle 9">
            <a:extLst/>
          </p:cNvPr>
          <p:cNvSpPr>
            <a:spLocks noGrp="1" noRot="1" noChangeAspect="1" noMove="1" noResize="1" noEditPoints="1" noAdjustHandles="1" noChangeArrowheads="1" noChangeShapeType="1" noTextEdit="1"/>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p:cNvPr>
          <p:cNvSpPr>
            <a:spLocks noGrp="1" noRot="1" noChangeAspect="1" noMove="1" noResize="1" noEditPoints="1" noAdjustHandles="1" noChangeArrowheads="1" noChangeShapeType="1" noTextEdit="1"/>
          </p:cNvSpPr>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p:cNvPr>
          <p:cNvSpPr>
            <a:spLocks noGrp="1" noRot="1" noChangeAspect="1" noMove="1" noResize="1" noEditPoints="1" noAdjustHandles="1" noChangeArrowheads="1" noChangeShapeType="1" noTextEdit="1"/>
          </p:cNvSpPr>
          <p:nvPr/>
        </p:nvSpPr>
        <p:spPr>
          <a:xfrm>
            <a:off x="3371850" y="622300"/>
            <a:ext cx="8199438" cy="5613400"/>
          </a:xfrm>
          <a:prstGeom prst="rect">
            <a:avLst/>
          </a:prstGeom>
          <a:noFill/>
          <a:ln w="6350" cap="sq" cmpd="sng" algn="ctr">
            <a:solidFill>
              <a:schemeClr val="tx1">
                <a:lumMod val="75000"/>
                <a:lumOff val="25000"/>
              </a:schemeClr>
            </a:solidFill>
            <a:prstDash val="solid"/>
            <a:miter lim="800000"/>
          </a:ln>
          <a:effectLst/>
        </p:spPr>
      </p:sp>
      <p:sp>
        <p:nvSpPr>
          <p:cNvPr id="19465" name="Titolo 1"/>
          <p:cNvSpPr>
            <a:spLocks noGrp="1"/>
          </p:cNvSpPr>
          <p:nvPr>
            <p:ph type="title" idx="4294967295"/>
          </p:nvPr>
        </p:nvSpPr>
        <p:spPr>
          <a:xfrm>
            <a:off x="3744913" y="838200"/>
            <a:ext cx="7418387" cy="1517650"/>
          </a:xfrm>
        </p:spPr>
        <p:txBody>
          <a:bodyPr/>
          <a:lstStyle/>
          <a:p>
            <a:pPr eaLnBrk="1" hangingPunct="1"/>
            <a:r>
              <a:rPr lang="es-ES" sz="4700" i="1" dirty="0"/>
              <a:t>Revival</a:t>
            </a:r>
            <a:endParaRPr lang="it-IT" sz="4700" i="1" dirty="0"/>
          </a:p>
        </p:txBody>
      </p:sp>
      <p:sp>
        <p:nvSpPr>
          <p:cNvPr id="19466" name="Segnaposto contenuto 2"/>
          <p:cNvSpPr>
            <a:spLocks noGrp="1"/>
          </p:cNvSpPr>
          <p:nvPr>
            <p:ph idx="4294967295"/>
          </p:nvPr>
        </p:nvSpPr>
        <p:spPr>
          <a:xfrm>
            <a:off x="3615070" y="2571750"/>
            <a:ext cx="7764130" cy="3328988"/>
          </a:xfrm>
        </p:spPr>
        <p:txBody>
          <a:bodyPr/>
          <a:lstStyle/>
          <a:p>
            <a:r>
              <a:rPr lang="fr-FR" altLang="it-IT" dirty="0">
                <a:solidFill>
                  <a:srgbClr val="000066"/>
                </a:solidFill>
              </a:rPr>
              <a:t>« [La] revitalisation de l’emploi du </a:t>
            </a:r>
            <a:r>
              <a:rPr lang="fr-FR" altLang="it-IT" dirty="0" err="1">
                <a:solidFill>
                  <a:srgbClr val="000066"/>
                </a:solidFill>
              </a:rPr>
              <a:t>grico</a:t>
            </a:r>
            <a:r>
              <a:rPr lang="fr-FR" altLang="it-IT" dirty="0">
                <a:solidFill>
                  <a:srgbClr val="000066"/>
                </a:solidFill>
              </a:rPr>
              <a:t> pose néanmoins un problème délicat : quelle est la langue qu’il faut reproduire et enseigner ? Comment devons-nous et allons-nous réagir face à la contamination lente et progressive d’une langue à tradition orale qui ne s’est pas reproduite pendant plusieurs décennies ? » </a:t>
            </a:r>
          </a:p>
          <a:p>
            <a:r>
              <a:rPr lang="it-IT" altLang="it-IT" dirty="0">
                <a:solidFill>
                  <a:srgbClr val="000066"/>
                </a:solidFill>
              </a:rPr>
              <a:t>C</a:t>
            </a:r>
            <a:r>
              <a:rPr lang="fr-FR" altLang="it-IT" dirty="0" err="1">
                <a:solidFill>
                  <a:srgbClr val="000066"/>
                </a:solidFill>
              </a:rPr>
              <a:t>ompte</a:t>
            </a:r>
            <a:r>
              <a:rPr lang="fr-FR" altLang="it-IT" dirty="0">
                <a:solidFill>
                  <a:srgbClr val="000066"/>
                </a:solidFill>
              </a:rPr>
              <a:t> ténu des conditions actuelles,</a:t>
            </a:r>
            <a:r>
              <a:rPr lang="it-IT" altLang="it-IT" dirty="0">
                <a:solidFill>
                  <a:srgbClr val="000066"/>
                </a:solidFill>
              </a:rPr>
              <a:t> […] </a:t>
            </a:r>
            <a:r>
              <a:rPr lang="fr-FR" altLang="it-IT" dirty="0">
                <a:solidFill>
                  <a:srgbClr val="000066"/>
                </a:solidFill>
              </a:rPr>
              <a:t>le </a:t>
            </a:r>
            <a:r>
              <a:rPr lang="fr-FR" altLang="it-IT" dirty="0" err="1">
                <a:solidFill>
                  <a:srgbClr val="000066"/>
                </a:solidFill>
              </a:rPr>
              <a:t>grico</a:t>
            </a:r>
            <a:r>
              <a:rPr lang="fr-FR" altLang="it-IT" dirty="0">
                <a:solidFill>
                  <a:srgbClr val="000066"/>
                </a:solidFill>
              </a:rPr>
              <a:t> doit continuer à puiser dans l’italien et le </a:t>
            </a:r>
            <a:r>
              <a:rPr lang="fr-FR" altLang="it-IT" dirty="0" err="1">
                <a:solidFill>
                  <a:srgbClr val="000066"/>
                </a:solidFill>
              </a:rPr>
              <a:t>salentino</a:t>
            </a:r>
            <a:r>
              <a:rPr lang="fr-FR" altLang="it-IT" dirty="0">
                <a:solidFill>
                  <a:srgbClr val="000066"/>
                </a:solidFill>
              </a:rPr>
              <a:t> pour s’enrichir et combler ses lacunes lexicales ou bien s’il doit renoncer à son </a:t>
            </a:r>
            <a:r>
              <a:rPr lang="fr-FR" altLang="it-IT" i="1" dirty="0">
                <a:solidFill>
                  <a:srgbClr val="000066"/>
                </a:solidFill>
              </a:rPr>
              <a:t>revival</a:t>
            </a:r>
            <a:r>
              <a:rPr lang="fr-FR" altLang="it-IT" dirty="0">
                <a:solidFill>
                  <a:srgbClr val="000066"/>
                </a:solidFill>
              </a:rPr>
              <a:t> et se limiter, comme l’affirment certains </a:t>
            </a:r>
            <a:r>
              <a:rPr lang="fr-FR" altLang="it-IT" dirty="0" err="1">
                <a:solidFill>
                  <a:srgbClr val="000066"/>
                </a:solidFill>
              </a:rPr>
              <a:t>gricophones</a:t>
            </a:r>
            <a:r>
              <a:rPr lang="fr-FR" altLang="it-IT" dirty="0">
                <a:solidFill>
                  <a:srgbClr val="000066"/>
                </a:solidFill>
              </a:rPr>
              <a:t>, à une sauvegarde </a:t>
            </a:r>
            <a:r>
              <a:rPr lang="fr-FR" altLang="it-IT" i="1" dirty="0">
                <a:solidFill>
                  <a:srgbClr val="000066"/>
                </a:solidFill>
              </a:rPr>
              <a:t>à travers la </a:t>
            </a:r>
            <a:r>
              <a:rPr lang="fr-FR" altLang="it-IT" i="1" dirty="0" err="1">
                <a:solidFill>
                  <a:srgbClr val="000066"/>
                </a:solidFill>
              </a:rPr>
              <a:t>réproduction</a:t>
            </a:r>
            <a:r>
              <a:rPr lang="fr-FR" altLang="it-IT" i="1" dirty="0">
                <a:solidFill>
                  <a:srgbClr val="000066"/>
                </a:solidFill>
              </a:rPr>
              <a:t> culturelle</a:t>
            </a:r>
            <a:r>
              <a:rPr lang="fr-FR" altLang="it-IT" dirty="0">
                <a:solidFill>
                  <a:srgbClr val="000066"/>
                </a:solidFill>
              </a:rPr>
              <a:t> » ?</a:t>
            </a:r>
            <a:r>
              <a:rPr lang="it-IT" altLang="it-IT" dirty="0">
                <a:solidFill>
                  <a:srgbClr val="000066"/>
                </a:solidFill>
              </a:rPr>
              <a:t> (</a:t>
            </a:r>
            <a:r>
              <a:rPr lang="fr-FR" altLang="it-IT" dirty="0" err="1">
                <a:solidFill>
                  <a:srgbClr val="000066"/>
                </a:solidFill>
              </a:rPr>
              <a:t>Profili</a:t>
            </a:r>
            <a:r>
              <a:rPr lang="fr-FR" altLang="it-IT" dirty="0">
                <a:solidFill>
                  <a:srgbClr val="000066"/>
                </a:solidFill>
              </a:rPr>
              <a:t> 2013: 33</a:t>
            </a:r>
            <a:r>
              <a:rPr lang="it-IT" altLang="it-IT" dirty="0">
                <a:solidFill>
                  <a:srgbClr val="000066"/>
                </a:solidFill>
              </a:rPr>
              <a:t>).		</a:t>
            </a:r>
            <a:endParaRPr lang="es-ES" dirty="0"/>
          </a:p>
        </p:txBody>
      </p:sp>
    </p:spTree>
    <p:extLst>
      <p:ext uri="{BB962C8B-B14F-4D97-AF65-F5344CB8AC3E}">
        <p14:creationId xmlns:p14="http://schemas.microsoft.com/office/powerpoint/2010/main" val="1171977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p:cNvPr>
          <p:cNvSpPr>
            <a:spLocks noGrp="1" noRot="1" noChangeAspect="1" noMove="1" noResize="1" noEditPoints="1" noAdjustHandles="1" noChangeArrowheads="1" noChangeShapeType="1" noTextEdit="1"/>
          </p:cNvSpPr>
          <p:nvPr/>
        </p:nvSpPr>
        <p:spPr>
          <a:xfrm>
            <a:off x="0" y="0"/>
            <a:ext cx="12192000"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a:p>
        </p:txBody>
      </p:sp>
      <p:sp>
        <p:nvSpPr>
          <p:cNvPr id="10" name="Rectangle 9">
            <a:extLst/>
          </p:cNvPr>
          <p:cNvSpPr>
            <a:spLocks noGrp="1" noRot="1" noChangeAspect="1" noMove="1" noResize="1" noEditPoints="1" noAdjustHandles="1" noChangeArrowheads="1" noChangeShapeType="1" noTextEdit="1"/>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p:cNvPr>
          <p:cNvSpPr>
            <a:spLocks noGrp="1" noRot="1" noChangeAspect="1" noMove="1" noResize="1" noEditPoints="1" noAdjustHandles="1" noChangeArrowheads="1" noChangeShapeType="1" noTextEdit="1"/>
          </p:cNvSpPr>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p:cNvPr>
          <p:cNvSpPr>
            <a:spLocks noGrp="1" noRot="1" noChangeAspect="1" noMove="1" noResize="1" noEditPoints="1" noAdjustHandles="1" noChangeArrowheads="1" noChangeShapeType="1" noTextEdit="1"/>
          </p:cNvSpPr>
          <p:nvPr/>
        </p:nvSpPr>
        <p:spPr>
          <a:xfrm>
            <a:off x="3371850" y="622300"/>
            <a:ext cx="8199438" cy="5613400"/>
          </a:xfrm>
          <a:prstGeom prst="rect">
            <a:avLst/>
          </a:prstGeom>
          <a:noFill/>
          <a:ln w="6350" cap="sq" cmpd="sng" algn="ctr">
            <a:solidFill>
              <a:schemeClr val="tx1">
                <a:lumMod val="75000"/>
                <a:lumOff val="25000"/>
              </a:schemeClr>
            </a:solidFill>
            <a:prstDash val="solid"/>
            <a:miter lim="800000"/>
          </a:ln>
          <a:effectLst/>
        </p:spPr>
      </p:sp>
      <p:sp>
        <p:nvSpPr>
          <p:cNvPr id="20489" name="Titolo 1"/>
          <p:cNvSpPr>
            <a:spLocks noGrp="1"/>
          </p:cNvSpPr>
          <p:nvPr>
            <p:ph type="title" idx="4294967295"/>
          </p:nvPr>
        </p:nvSpPr>
        <p:spPr>
          <a:xfrm>
            <a:off x="3643313" y="822642"/>
            <a:ext cx="7418387" cy="1453829"/>
          </a:xfrm>
        </p:spPr>
        <p:txBody>
          <a:bodyPr/>
          <a:lstStyle/>
          <a:p>
            <a:pPr eaLnBrk="1" hangingPunct="1"/>
            <a:r>
              <a:rPr lang="es-ES" sz="4700" dirty="0"/>
              <a:t>Prolungare l’agonia?</a:t>
            </a:r>
            <a:endParaRPr lang="it-IT" sz="4700" i="1" dirty="0"/>
          </a:p>
        </p:txBody>
      </p:sp>
      <p:sp>
        <p:nvSpPr>
          <p:cNvPr id="20490" name="Segnaposto contenuto 2"/>
          <p:cNvSpPr>
            <a:spLocks noGrp="1"/>
          </p:cNvSpPr>
          <p:nvPr>
            <p:ph idx="4294967295"/>
          </p:nvPr>
        </p:nvSpPr>
        <p:spPr>
          <a:xfrm>
            <a:off x="3660775" y="2441575"/>
            <a:ext cx="7748588" cy="3387725"/>
          </a:xfrm>
        </p:spPr>
        <p:txBody>
          <a:bodyPr/>
          <a:lstStyle/>
          <a:p>
            <a:pPr eaLnBrk="1" hangingPunct="1">
              <a:spcBef>
                <a:spcPts val="600"/>
              </a:spcBef>
            </a:pPr>
            <a:r>
              <a:rPr lang="it-IT" dirty="0"/>
              <a:t>La difesa della diversità linguistica (</a:t>
            </a:r>
            <a:r>
              <a:rPr lang="it-IT" dirty="0" err="1"/>
              <a:t>pbm</a:t>
            </a:r>
            <a:r>
              <a:rPr lang="it-IT" dirty="0"/>
              <a:t>. di eco-linguistica) &gt; </a:t>
            </a:r>
            <a:br>
              <a:rPr lang="it-IT" dirty="0"/>
            </a:br>
            <a:r>
              <a:rPr lang="it-IT" dirty="0"/>
              <a:t>la ricerca degli ultimi portatori più o meno "autentici" che possono trasmettere il loro sapere ai giovani. Misure efficaci possono invertire le condizioni di sostituzione - secondo le categorie di </a:t>
            </a:r>
            <a:br>
              <a:rPr lang="it-IT" dirty="0"/>
            </a:br>
            <a:r>
              <a:rPr lang="it-IT" dirty="0"/>
              <a:t>J. </a:t>
            </a:r>
            <a:r>
              <a:rPr lang="it-IT" dirty="0" err="1"/>
              <a:t>Fishman</a:t>
            </a:r>
            <a:r>
              <a:rPr lang="it-IT" dirty="0"/>
              <a:t> (2001) - talvolta in situazioni di conflitto etnico, ma più spesso in condizioni di bilinguismo (</a:t>
            </a:r>
            <a:r>
              <a:rPr lang="it-IT" dirty="0" err="1"/>
              <a:t>Brenzinger</a:t>
            </a:r>
            <a:r>
              <a:rPr lang="it-IT" dirty="0"/>
              <a:t> et al. 2003).</a:t>
            </a:r>
          </a:p>
          <a:p>
            <a:pPr eaLnBrk="1" hangingPunct="1">
              <a:spcBef>
                <a:spcPts val="600"/>
              </a:spcBef>
            </a:pPr>
            <a:r>
              <a:rPr lang="it-IT" dirty="0"/>
              <a:t>È proprio il caso del greco e dell'albanese nell'Italia meridionale, dove i parlanti motivati si sforzano di "trovare le parole" per raccontare le storie della loro comunità</a:t>
            </a:r>
            <a:r>
              <a:rPr lang="fr-FR" dirty="0"/>
              <a:t> (Romano &amp; Marra 2006)</a:t>
            </a:r>
            <a:r>
              <a:rPr lang="it-IT" dirty="0"/>
              <a:t>.</a:t>
            </a:r>
          </a:p>
          <a:p>
            <a:pPr eaLnBrk="1" hangingPunct="1">
              <a:spcBef>
                <a:spcPts val="600"/>
              </a:spcBef>
            </a:pPr>
            <a:r>
              <a:rPr lang="es-ES" dirty="0">
                <a:hlinkClick r:id="rId3"/>
              </a:rPr>
              <a:t>https://www.lfsag.unito.it/ark/calimera_ali.html</a:t>
            </a:r>
            <a:endParaRPr lang="es-ES" dirty="0"/>
          </a:p>
          <a:p>
            <a:pPr eaLnBrk="1" hangingPunct="1">
              <a:spcBef>
                <a:spcPts val="600"/>
              </a:spcBef>
            </a:pPr>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pone">
  <a:themeElements>
    <a:clrScheme name="Sapone">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pon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pone">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Sapone</Template>
  <TotalTime>4275</TotalTime>
  <Words>2518</Words>
  <Application>Microsoft Office PowerPoint</Application>
  <PresentationFormat>Widescreen</PresentationFormat>
  <Paragraphs>124</Paragraphs>
  <Slides>20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20</vt:i4>
      </vt:variant>
    </vt:vector>
  </HeadingPairs>
  <TitlesOfParts>
    <vt:vector size="24" baseType="lpstr">
      <vt:lpstr>Arial</vt:lpstr>
      <vt:lpstr>Century Gothic</vt:lpstr>
      <vt:lpstr>Garamond</vt:lpstr>
      <vt:lpstr>Sapone</vt:lpstr>
      <vt:lpstr>Il greco salentino: una lingua come monumento e come risorsa per una riscoperta d'identità </vt:lpstr>
      <vt:lpstr>Introduzione </vt:lpstr>
      <vt:lpstr>Punti di partenza e incontri sul cammino</vt:lpstr>
      <vt:lpstr>Lingue minacciate / Morte di lingua</vt:lpstr>
      <vt:lpstr>La morte delle lingue e il progresso</vt:lpstr>
      <vt:lpstr>Morte, trasformazione e resurrezione delle lingue </vt:lpstr>
      <vt:lpstr>Contatto - Sostituzione</vt:lpstr>
      <vt:lpstr>Revival</vt:lpstr>
      <vt:lpstr>Prolungare l’agonia?</vt:lpstr>
      <vt:lpstr>Admonitio / Monumentum</vt:lpstr>
      <vt:lpstr>Il ruolo del linguista in una prospettiva di lungo termine</vt:lpstr>
      <vt:lpstr>Una missione possibile </vt:lpstr>
      <vt:lpstr>Le souci de documenter</vt:lpstr>
      <vt:lpstr>25 anni di ricerche </vt:lpstr>
      <vt:lpstr>Lavori pubblicati 1/3</vt:lpstr>
      <vt:lpstr>Lavori pubblicati 2/3</vt:lpstr>
      <vt:lpstr>Lavori pubblicati 3/3</vt:lpstr>
      <vt:lpstr>Conclusioni: percorsi, tappe e traguardi</vt:lpstr>
      <vt:lpstr>Ringraziamenti </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Modos de continuación en datos de hablantes italorrománicos</dc:title>
  <dc:creator>anonimo</dc:creator>
  <cp:lastModifiedBy>Antonio Romano</cp:lastModifiedBy>
  <cp:revision>144</cp:revision>
  <dcterms:created xsi:type="dcterms:W3CDTF">2022-06-21T07:46:12Z</dcterms:created>
  <dcterms:modified xsi:type="dcterms:W3CDTF">2023-06-02T05:03:54Z</dcterms:modified>
</cp:coreProperties>
</file>